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2" r:id="rId8"/>
    <p:sldId id="298" r:id="rId9"/>
    <p:sldId id="262" r:id="rId10"/>
    <p:sldId id="334" r:id="rId11"/>
    <p:sldId id="335" r:id="rId12"/>
    <p:sldId id="336" r:id="rId13"/>
    <p:sldId id="337" r:id="rId14"/>
    <p:sldId id="277" r:id="rId15"/>
    <p:sldId id="284" r:id="rId16"/>
    <p:sldId id="269" r:id="rId17"/>
    <p:sldId id="304" r:id="rId18"/>
    <p:sldId id="305" r:id="rId19"/>
    <p:sldId id="307" r:id="rId20"/>
    <p:sldId id="306" r:id="rId21"/>
    <p:sldId id="308" r:id="rId22"/>
    <p:sldId id="270" r:id="rId23"/>
    <p:sldId id="309" r:id="rId24"/>
    <p:sldId id="310" r:id="rId25"/>
    <p:sldId id="311" r:id="rId26"/>
    <p:sldId id="312" r:id="rId27"/>
    <p:sldId id="314" r:id="rId28"/>
    <p:sldId id="313" r:id="rId29"/>
    <p:sldId id="315" r:id="rId30"/>
    <p:sldId id="316" r:id="rId31"/>
    <p:sldId id="317" r:id="rId32"/>
    <p:sldId id="294" r:id="rId33"/>
    <p:sldId id="296" r:id="rId34"/>
    <p:sldId id="318" r:id="rId35"/>
    <p:sldId id="319" r:id="rId36"/>
    <p:sldId id="321" r:id="rId37"/>
    <p:sldId id="322" r:id="rId38"/>
    <p:sldId id="323" r:id="rId39"/>
    <p:sldId id="324" r:id="rId40"/>
    <p:sldId id="288" r:id="rId41"/>
    <p:sldId id="289" r:id="rId42"/>
    <p:sldId id="320" r:id="rId43"/>
    <p:sldId id="274" r:id="rId44"/>
    <p:sldId id="275"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4" d="100"/>
          <a:sy n="54" d="100"/>
        </p:scale>
        <p:origin x="132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9B95E-08D6-7B09-A1A0-D1E1A788C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A1010-4189-4F43-44B9-EA18F5C2C0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1221EA-B8B0-2FC1-210C-555DF2F70810}"/>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76C602AA-E1CA-A8DD-1822-13AABEC69DF5}"/>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165656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739CF-BEA6-1F80-E30C-34234858B3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184A6C-8411-BC40-56A6-AB745806EB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7611B8-27CB-3C0C-DC98-186D60E8A6E5}"/>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2840FB10-A78A-02E1-A1EC-292D385F2A39}"/>
              </a:ext>
            </a:extLst>
          </p:cNvPr>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536230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FA22E-0CFB-FCD8-30E7-C70A23A2E5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A97C6-9F57-FB38-92C8-BF0050B297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697DA3-1C03-F80D-1ECF-BD81413CD62F}"/>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FF7C5A0E-9B8B-3855-49D0-1948F55CE415}"/>
              </a:ext>
            </a:extLst>
          </p:cNvPr>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074907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BF432-DC71-04B9-EE67-F131C74CBA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CCDBB3-95A7-6025-EEAC-B904EC1C10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AF40E9-F649-6E85-382E-675723781E3A}"/>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8500461E-D42B-F621-F75E-D2BD93EC9BC9}"/>
              </a:ext>
            </a:extLst>
          </p:cNvPr>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443715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Ishanee Neb</a:t>
            </a:r>
          </a:p>
          <a:p>
            <a:r>
              <a:rPr lang="en-US" dirty="0">
                <a:solidFill>
                  <a:schemeClr val="bg2"/>
                </a:solidFill>
                <a:latin typeface="Abadi" panose="020B0604020104020204" pitchFamily="34" charset="0"/>
                <a:ea typeface="SF Pro" pitchFamily="2" charset="0"/>
                <a:cs typeface="SF Pro" pitchFamily="2" charset="0"/>
              </a:rPr>
              <a:t>19 June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E0E96D9A-2245-E2AD-33C4-6869FCC92B5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5CB8E2-808E-67E8-03B2-7BB4759720DD}"/>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7" name="Content Placeholder 2">
            <a:extLst>
              <a:ext uri="{FF2B5EF4-FFF2-40B4-BE49-F238E27FC236}">
                <a16:creationId xmlns:a16="http://schemas.microsoft.com/office/drawing/2014/main" id="{DB8DFD7E-8F3B-4E71-276C-A44477E429E8}"/>
              </a:ext>
            </a:extLst>
          </p:cNvPr>
          <p:cNvSpPr txBox="1">
            <a:spLocks/>
          </p:cNvSpPr>
          <p:nvPr/>
        </p:nvSpPr>
        <p:spPr>
          <a:xfrm>
            <a:off x="770011" y="1294410"/>
            <a:ext cx="10515594" cy="5403273"/>
          </a:xfrm>
          <a:prstGeom prst="rect">
            <a:avLst/>
          </a:prstGeom>
        </p:spPr>
        <p:txBody>
          <a:bodyPr lIns="91440" tIns="45720" rIns="91440" bIns="45720" numCol="1"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3600" dirty="0"/>
              <a:t>Functions from the Scikit-learn library are used to create our machine learning models. </a:t>
            </a:r>
          </a:p>
          <a:p>
            <a:pPr>
              <a:lnSpc>
                <a:spcPct val="100000"/>
              </a:lnSpc>
              <a:spcBef>
                <a:spcPts val="0"/>
              </a:spcBef>
            </a:pPr>
            <a:r>
              <a:rPr lang="en-US" sz="3600" dirty="0"/>
              <a:t>The machine learning prediction phase include the following steps: </a:t>
            </a:r>
          </a:p>
          <a:p>
            <a:pPr lvl="1">
              <a:lnSpc>
                <a:spcPct val="100000"/>
              </a:lnSpc>
              <a:spcBef>
                <a:spcPts val="0"/>
              </a:spcBef>
            </a:pPr>
            <a:r>
              <a:rPr lang="en-US" sz="3200" dirty="0"/>
              <a:t>Standardizing the data </a:t>
            </a:r>
          </a:p>
          <a:p>
            <a:pPr lvl="1">
              <a:lnSpc>
                <a:spcPct val="100000"/>
              </a:lnSpc>
              <a:spcBef>
                <a:spcPts val="0"/>
              </a:spcBef>
            </a:pPr>
            <a:r>
              <a:rPr lang="en-US" sz="3200" dirty="0"/>
              <a:t>Splitting the data into training and test data </a:t>
            </a:r>
          </a:p>
          <a:p>
            <a:pPr lvl="1">
              <a:lnSpc>
                <a:spcPct val="100000"/>
              </a:lnSpc>
              <a:spcBef>
                <a:spcPts val="0"/>
              </a:spcBef>
            </a:pPr>
            <a:r>
              <a:rPr lang="en-US" sz="3200" dirty="0"/>
              <a:t>Creating machine learning models, which include: </a:t>
            </a:r>
          </a:p>
          <a:p>
            <a:pPr lvl="2">
              <a:lnSpc>
                <a:spcPct val="100000"/>
              </a:lnSpc>
              <a:spcBef>
                <a:spcPts val="0"/>
              </a:spcBef>
            </a:pPr>
            <a:r>
              <a:rPr lang="en-US" sz="2800" dirty="0"/>
              <a:t>Logistic regression </a:t>
            </a:r>
          </a:p>
          <a:p>
            <a:pPr lvl="2">
              <a:lnSpc>
                <a:spcPct val="100000"/>
              </a:lnSpc>
              <a:spcBef>
                <a:spcPts val="0"/>
              </a:spcBef>
            </a:pPr>
            <a:r>
              <a:rPr lang="en-US" sz="2800" dirty="0"/>
              <a:t>Support vector machine (SVM) </a:t>
            </a:r>
          </a:p>
          <a:p>
            <a:pPr lvl="2">
              <a:lnSpc>
                <a:spcPct val="100000"/>
              </a:lnSpc>
              <a:spcBef>
                <a:spcPts val="0"/>
              </a:spcBef>
            </a:pPr>
            <a:r>
              <a:rPr lang="en-US" sz="2800" dirty="0"/>
              <a:t>Decision tree </a:t>
            </a:r>
          </a:p>
          <a:p>
            <a:pPr lvl="2">
              <a:lnSpc>
                <a:spcPct val="100000"/>
              </a:lnSpc>
              <a:spcBef>
                <a:spcPts val="0"/>
              </a:spcBef>
            </a:pPr>
            <a:r>
              <a:rPr lang="en-US" sz="2800" dirty="0"/>
              <a:t>K nearest neighbors (KNN) </a:t>
            </a:r>
          </a:p>
          <a:p>
            <a:pPr lvl="1">
              <a:lnSpc>
                <a:spcPct val="100000"/>
              </a:lnSpc>
              <a:spcBef>
                <a:spcPts val="0"/>
              </a:spcBef>
            </a:pPr>
            <a:r>
              <a:rPr lang="en-US" sz="3200" dirty="0"/>
              <a:t>Fit the models on the training set </a:t>
            </a:r>
          </a:p>
          <a:p>
            <a:pPr lvl="1">
              <a:lnSpc>
                <a:spcPct val="100000"/>
              </a:lnSpc>
              <a:spcBef>
                <a:spcPts val="0"/>
              </a:spcBef>
            </a:pPr>
            <a:r>
              <a:rPr lang="en-US" sz="3200" dirty="0"/>
              <a:t>Find the best combination of hyperparameters for each model </a:t>
            </a:r>
          </a:p>
          <a:p>
            <a:pPr lvl="1">
              <a:lnSpc>
                <a:spcPct val="100000"/>
              </a:lnSpc>
              <a:spcBef>
                <a:spcPts val="0"/>
              </a:spcBef>
            </a:pPr>
            <a:r>
              <a:rPr lang="en-US" sz="3200" dirty="0"/>
              <a:t>Evaluate the models based on their accuracy scores and confusion matrix</a:t>
            </a:r>
            <a:endParaRPr lang="en-US" sz="1400" dirty="0"/>
          </a:p>
        </p:txBody>
      </p:sp>
      <p:sp>
        <p:nvSpPr>
          <p:cNvPr id="3" name="Title 1">
            <a:extLst>
              <a:ext uri="{FF2B5EF4-FFF2-40B4-BE49-F238E27FC236}">
                <a16:creationId xmlns:a16="http://schemas.microsoft.com/office/drawing/2014/main" id="{AE214CFB-58BC-2A71-EB53-0AEF7624BF28}"/>
              </a:ext>
            </a:extLst>
          </p:cNvPr>
          <p:cNvSpPr txBox="1">
            <a:spLocks/>
          </p:cNvSpPr>
          <p:nvPr/>
        </p:nvSpPr>
        <p:spPr>
          <a:xfrm>
            <a:off x="770011" y="585044"/>
            <a:ext cx="10515594" cy="54904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000">
                <a:solidFill>
                  <a:srgbClr val="0B49CB"/>
                </a:solidFill>
                <a:latin typeface="Abadi"/>
                <a:ea typeface="IBM Plex Mono SemiBold" panose="020B0709050203000203" pitchFamily="49" charset="0"/>
                <a:cs typeface="IBM Plex Mono SemiBold" panose="020B0709050203000203" pitchFamily="49" charset="0"/>
              </a:defRPr>
            </a:lvl1pPr>
          </a:lstStyle>
          <a:p>
            <a:r>
              <a:rPr lang="en-US" sz="3200" dirty="0"/>
              <a:t>Machine Learning Prediction</a:t>
            </a:r>
          </a:p>
        </p:txBody>
      </p:sp>
    </p:spTree>
    <p:extLst>
      <p:ext uri="{BB962C8B-B14F-4D97-AF65-F5344CB8AC3E}">
        <p14:creationId xmlns:p14="http://schemas.microsoft.com/office/powerpoint/2010/main" val="3770455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84417"/>
            <a:ext cx="10444486" cy="45411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t>The results are split into 5 sections: </a:t>
            </a:r>
          </a:p>
          <a:p>
            <a:pPr lvl="1">
              <a:lnSpc>
                <a:spcPct val="100000"/>
              </a:lnSpc>
              <a:spcBef>
                <a:spcPts val="1400"/>
              </a:spcBef>
            </a:pPr>
            <a:r>
              <a:rPr lang="en-US" dirty="0"/>
              <a:t>SQL (EDA with SQL) </a:t>
            </a:r>
          </a:p>
          <a:p>
            <a:pPr lvl="1">
              <a:lnSpc>
                <a:spcPct val="100000"/>
              </a:lnSpc>
              <a:spcBef>
                <a:spcPts val="1400"/>
              </a:spcBef>
            </a:pPr>
            <a:r>
              <a:rPr lang="en-US" dirty="0"/>
              <a:t>Matplotlib and Seaborn (EDA with Visualization) </a:t>
            </a:r>
          </a:p>
          <a:p>
            <a:pPr lvl="1">
              <a:lnSpc>
                <a:spcPct val="100000"/>
              </a:lnSpc>
              <a:spcBef>
                <a:spcPts val="1400"/>
              </a:spcBef>
            </a:pPr>
            <a:r>
              <a:rPr lang="en-US" dirty="0"/>
              <a:t>Folium </a:t>
            </a:r>
          </a:p>
          <a:p>
            <a:pPr lvl="1">
              <a:lnSpc>
                <a:spcPct val="100000"/>
              </a:lnSpc>
              <a:spcBef>
                <a:spcPts val="1400"/>
              </a:spcBef>
            </a:pPr>
            <a:r>
              <a:rPr lang="en-US" dirty="0"/>
              <a:t>Dash </a:t>
            </a:r>
          </a:p>
          <a:p>
            <a:pPr lvl="1">
              <a:lnSpc>
                <a:spcPct val="100000"/>
              </a:lnSpc>
              <a:spcBef>
                <a:spcPts val="1400"/>
              </a:spcBef>
            </a:pPr>
            <a:r>
              <a:rPr lang="en-US" dirty="0"/>
              <a:t>Predictive Analysis </a:t>
            </a:r>
          </a:p>
          <a:p>
            <a:pPr>
              <a:lnSpc>
                <a:spcPct val="100000"/>
              </a:lnSpc>
              <a:spcBef>
                <a:spcPts val="1400"/>
              </a:spcBef>
            </a:pPr>
            <a:r>
              <a:rPr lang="en-US" sz="2400" dirty="0"/>
              <a:t>In all of the graphs that follow, class 0 represents a failed launch outcome while class 1 represents a successful launch outcome</a:t>
            </a: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6828" y="3871356"/>
            <a:ext cx="11021963" cy="1935678"/>
          </a:xfrm>
          <a:prstGeom prst="rect">
            <a:avLst/>
          </a:prstGeom>
        </p:spPr>
        <p:txBody>
          <a:bodyPr>
            <a:normAutofit fontScale="92500" lnSpcReduction="20000"/>
          </a:bodyPr>
          <a:lstStyle/>
          <a:p>
            <a:pPr>
              <a:lnSpc>
                <a:spcPct val="100000"/>
              </a:lnSpc>
              <a:spcBef>
                <a:spcPts val="1400"/>
              </a:spcBef>
            </a:pPr>
            <a:r>
              <a:rPr lang="en-US" sz="2400" dirty="0"/>
              <a:t>Explanation: </a:t>
            </a:r>
          </a:p>
          <a:p>
            <a:pPr lvl="1">
              <a:lnSpc>
                <a:spcPct val="100000"/>
              </a:lnSpc>
              <a:spcBef>
                <a:spcPts val="1400"/>
              </a:spcBef>
            </a:pPr>
            <a:r>
              <a:rPr lang="en-US" sz="1800" dirty="0"/>
              <a:t>The earliest flights all failed while the latest flights all succeeded. </a:t>
            </a:r>
          </a:p>
          <a:p>
            <a:pPr lvl="1">
              <a:lnSpc>
                <a:spcPct val="100000"/>
              </a:lnSpc>
              <a:spcBef>
                <a:spcPts val="1400"/>
              </a:spcBef>
            </a:pPr>
            <a:r>
              <a:rPr lang="en-US" sz="1800" dirty="0"/>
              <a:t>The CCAFS SLC 40 launch site has about a half of all launches. </a:t>
            </a:r>
          </a:p>
          <a:p>
            <a:pPr lvl="1">
              <a:lnSpc>
                <a:spcPct val="100000"/>
              </a:lnSpc>
              <a:spcBef>
                <a:spcPts val="1400"/>
              </a:spcBef>
            </a:pPr>
            <a:r>
              <a:rPr lang="en-US" sz="1800" dirty="0"/>
              <a:t>VAFB SLC 4E and KSC LC 39A have higher success rates. </a:t>
            </a:r>
          </a:p>
          <a:p>
            <a:pPr lvl="1">
              <a:lnSpc>
                <a:spcPct val="100000"/>
              </a:lnSpc>
              <a:spcBef>
                <a:spcPts val="1400"/>
              </a:spcBef>
            </a:pPr>
            <a:r>
              <a:rPr lang="en-US" sz="1800" dirty="0"/>
              <a:t>It can be assumed that each new launch has a higher rate of success.</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31CB36E-E244-24BF-5B47-F773FCD355E4}"/>
              </a:ext>
            </a:extLst>
          </p:cNvPr>
          <p:cNvPicPr>
            <a:picLocks noChangeAspect="1"/>
          </p:cNvPicPr>
          <p:nvPr/>
        </p:nvPicPr>
        <p:blipFill>
          <a:blip r:embed="rId3"/>
          <a:stretch>
            <a:fillRect/>
          </a:stretch>
        </p:blipFill>
        <p:spPr>
          <a:xfrm>
            <a:off x="516829" y="1433231"/>
            <a:ext cx="11021963" cy="225774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0729" y="3805936"/>
            <a:ext cx="11050542" cy="1869867"/>
          </a:xfrm>
          <a:prstGeom prst="rect">
            <a:avLst/>
          </a:prstGeom>
        </p:spPr>
        <p:txBody>
          <a:bodyPr>
            <a:normAutofit fontScale="92500" lnSpcReduction="20000"/>
          </a:bodyPr>
          <a:lstStyle/>
          <a:p>
            <a:pPr>
              <a:lnSpc>
                <a:spcPct val="100000"/>
              </a:lnSpc>
              <a:spcBef>
                <a:spcPts val="1400"/>
              </a:spcBef>
            </a:pPr>
            <a:r>
              <a:rPr lang="en-US" dirty="0"/>
              <a:t>Explanation: </a:t>
            </a:r>
          </a:p>
          <a:p>
            <a:pPr lvl="1">
              <a:lnSpc>
                <a:spcPct val="100000"/>
              </a:lnSpc>
              <a:spcBef>
                <a:spcPts val="1400"/>
              </a:spcBef>
            </a:pPr>
            <a:r>
              <a:rPr lang="en-US" dirty="0"/>
              <a:t>For every launch site the higher the payload mass, the higher the success rate.</a:t>
            </a:r>
          </a:p>
          <a:p>
            <a:pPr lvl="1">
              <a:lnSpc>
                <a:spcPct val="100000"/>
              </a:lnSpc>
              <a:spcBef>
                <a:spcPts val="1400"/>
              </a:spcBef>
            </a:pPr>
            <a:r>
              <a:rPr lang="en-US" dirty="0"/>
              <a:t>Most of the launches with payload mass over 7000 kg were successful.</a:t>
            </a:r>
          </a:p>
          <a:p>
            <a:pPr lvl="1">
              <a:lnSpc>
                <a:spcPct val="100000"/>
              </a:lnSpc>
              <a:spcBef>
                <a:spcPts val="1400"/>
              </a:spcBef>
            </a:pPr>
            <a:r>
              <a:rPr lang="en-US" dirty="0"/>
              <a:t>KSC LC 39A has a 100% success rate for payload mass under 5500 kg too.</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489D736-AD6D-4B75-8E48-1A37E8DF8E7B}"/>
              </a:ext>
            </a:extLst>
          </p:cNvPr>
          <p:cNvPicPr>
            <a:picLocks noChangeAspect="1"/>
          </p:cNvPicPr>
          <p:nvPr/>
        </p:nvPicPr>
        <p:blipFill>
          <a:blip r:embed="rId3"/>
          <a:stretch>
            <a:fillRect/>
          </a:stretch>
        </p:blipFill>
        <p:spPr>
          <a:xfrm>
            <a:off x="570729" y="1337000"/>
            <a:ext cx="11050542" cy="221963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38300" y="1571100"/>
            <a:ext cx="5319672" cy="4295309"/>
          </a:xfrm>
          <a:prstGeom prst="rect">
            <a:avLst/>
          </a:prstGeom>
        </p:spPr>
        <p:txBody>
          <a:bodyPr>
            <a:normAutofit/>
          </a:bodyPr>
          <a:lstStyle/>
          <a:p>
            <a:pPr>
              <a:lnSpc>
                <a:spcPct val="100000"/>
              </a:lnSpc>
              <a:spcBef>
                <a:spcPts val="1400"/>
              </a:spcBef>
            </a:pPr>
            <a:r>
              <a:rPr lang="en-US" sz="2400" dirty="0"/>
              <a:t>Explanation: </a:t>
            </a:r>
          </a:p>
          <a:p>
            <a:pPr lvl="1">
              <a:lnSpc>
                <a:spcPct val="100000"/>
              </a:lnSpc>
              <a:spcBef>
                <a:spcPts val="1400"/>
              </a:spcBef>
            </a:pPr>
            <a:r>
              <a:rPr lang="en-US" dirty="0"/>
              <a:t>Orbits with 100% success rate: - ES-L1, GEO, HEO, SSO </a:t>
            </a:r>
          </a:p>
          <a:p>
            <a:pPr lvl="1">
              <a:lnSpc>
                <a:spcPct val="100000"/>
              </a:lnSpc>
              <a:spcBef>
                <a:spcPts val="1400"/>
              </a:spcBef>
            </a:pPr>
            <a:r>
              <a:rPr lang="en-US" dirty="0"/>
              <a:t>Orbits with 0% success rate: - SO </a:t>
            </a:r>
          </a:p>
          <a:p>
            <a:pPr lvl="1">
              <a:lnSpc>
                <a:spcPct val="100000"/>
              </a:lnSpc>
              <a:spcBef>
                <a:spcPts val="1400"/>
              </a:spcBef>
            </a:pPr>
            <a:r>
              <a:rPr lang="en-US" dirty="0"/>
              <a:t>Orbits with success rate between 50% and 85%: - GTO, ISS, LEO, MEO, PO</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1AC1C66-ECDB-82CA-A6E3-4C2B4969F0B4}"/>
              </a:ext>
            </a:extLst>
          </p:cNvPr>
          <p:cNvPicPr>
            <a:picLocks noChangeAspect="1"/>
          </p:cNvPicPr>
          <p:nvPr/>
        </p:nvPicPr>
        <p:blipFill>
          <a:blip r:embed="rId3"/>
          <a:stretch>
            <a:fillRect/>
          </a:stretch>
        </p:blipFill>
        <p:spPr>
          <a:xfrm>
            <a:off x="770011" y="1548964"/>
            <a:ext cx="4839375" cy="467742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5492" y="3977479"/>
            <a:ext cx="11041016" cy="1849476"/>
          </a:xfrm>
          <a:prstGeom prst="rect">
            <a:avLst/>
          </a:prstGeom>
        </p:spPr>
        <p:txBody>
          <a:bodyPr>
            <a:normAutofit/>
          </a:bodyPr>
          <a:lstStyle/>
          <a:p>
            <a:pPr>
              <a:lnSpc>
                <a:spcPct val="100000"/>
              </a:lnSpc>
              <a:spcBef>
                <a:spcPts val="1400"/>
              </a:spcBef>
            </a:pPr>
            <a:r>
              <a:rPr lang="en-US" sz="2400" dirty="0"/>
              <a:t>Explanation: </a:t>
            </a:r>
          </a:p>
          <a:p>
            <a:pPr lvl="1">
              <a:lnSpc>
                <a:spcPct val="100000"/>
              </a:lnSpc>
              <a:spcBef>
                <a:spcPts val="1400"/>
              </a:spcBef>
            </a:pPr>
            <a:r>
              <a:rPr lang="en-US" dirty="0"/>
              <a:t>In the LEO orbit the Success appears related to the number of flights; on the other hand, there seems to be no relationship between flight number when in GTO orbit.</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a:extLst>
              <a:ext uri="{FF2B5EF4-FFF2-40B4-BE49-F238E27FC236}">
                <a16:creationId xmlns:a16="http://schemas.microsoft.com/office/drawing/2014/main" id="{6FF5CC84-777A-44FE-480B-AB707EF56CEA}"/>
              </a:ext>
            </a:extLst>
          </p:cNvPr>
          <p:cNvPicPr>
            <a:picLocks noChangeAspect="1"/>
          </p:cNvPicPr>
          <p:nvPr/>
        </p:nvPicPr>
        <p:blipFill>
          <a:blip r:embed="rId3"/>
          <a:stretch>
            <a:fillRect/>
          </a:stretch>
        </p:blipFill>
        <p:spPr>
          <a:xfrm>
            <a:off x="575492" y="1511595"/>
            <a:ext cx="11041016" cy="226726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918856"/>
            <a:ext cx="10768781" cy="1950131"/>
          </a:xfrm>
          <a:prstGeom prst="rect">
            <a:avLst/>
          </a:prstGeom>
        </p:spPr>
        <p:txBody>
          <a:bodyPr>
            <a:normAutofit/>
          </a:bodyPr>
          <a:lstStyle/>
          <a:p>
            <a:pPr>
              <a:lnSpc>
                <a:spcPct val="100000"/>
              </a:lnSpc>
              <a:spcBef>
                <a:spcPts val="1400"/>
              </a:spcBef>
            </a:pPr>
            <a:r>
              <a:rPr lang="en-US" sz="2400" dirty="0"/>
              <a:t>Explanation: </a:t>
            </a:r>
          </a:p>
          <a:p>
            <a:pPr lvl="1">
              <a:lnSpc>
                <a:spcPct val="100000"/>
              </a:lnSpc>
              <a:spcBef>
                <a:spcPts val="1400"/>
              </a:spcBef>
            </a:pPr>
            <a:r>
              <a:rPr lang="en-US" dirty="0"/>
              <a:t>Heavy payloads have a negative influence on GTO orbits and positive on GTO and Polar LEO (ISS) orbits.</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611C1DE-9908-D07F-55E0-937554CC11DB}"/>
              </a:ext>
            </a:extLst>
          </p:cNvPr>
          <p:cNvPicPr>
            <a:picLocks noChangeAspect="1"/>
          </p:cNvPicPr>
          <p:nvPr/>
        </p:nvPicPr>
        <p:blipFill>
          <a:blip r:embed="rId3"/>
          <a:stretch>
            <a:fillRect/>
          </a:stretch>
        </p:blipFill>
        <p:spPr>
          <a:xfrm>
            <a:off x="516829" y="1490193"/>
            <a:ext cx="11021963" cy="228631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52703" y="1650842"/>
            <a:ext cx="3705269" cy="3811588"/>
          </a:xfrm>
          <a:prstGeom prst="rect">
            <a:avLst/>
          </a:prstGeom>
        </p:spPr>
        <p:txBody>
          <a:bodyPr>
            <a:normAutofit/>
          </a:bodyPr>
          <a:lstStyle/>
          <a:p>
            <a:pPr>
              <a:lnSpc>
                <a:spcPct val="100000"/>
              </a:lnSpc>
              <a:spcBef>
                <a:spcPts val="1400"/>
              </a:spcBef>
            </a:pPr>
            <a:r>
              <a:rPr lang="en-US" sz="2400" dirty="0"/>
              <a:t>Explanation: </a:t>
            </a:r>
          </a:p>
          <a:p>
            <a:pPr lvl="1">
              <a:lnSpc>
                <a:spcPct val="100000"/>
              </a:lnSpc>
              <a:spcBef>
                <a:spcPts val="1400"/>
              </a:spcBef>
            </a:pPr>
            <a:r>
              <a:rPr lang="en-US" dirty="0"/>
              <a:t>The success rate since 2013 kept increasing till 2020.</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A0B42FE-DE00-6823-7D7B-4FBB575EECD2}"/>
              </a:ext>
            </a:extLst>
          </p:cNvPr>
          <p:cNvPicPr>
            <a:picLocks noChangeAspect="1"/>
          </p:cNvPicPr>
          <p:nvPr/>
        </p:nvPicPr>
        <p:blipFill>
          <a:blip r:embed="rId3"/>
          <a:stretch>
            <a:fillRect/>
          </a:stretch>
        </p:blipFill>
        <p:spPr>
          <a:xfrm>
            <a:off x="770011" y="1548964"/>
            <a:ext cx="6601746" cy="467742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97656" y="1825625"/>
            <a:ext cx="4887955" cy="4351338"/>
          </a:xfrm>
          <a:prstGeom prst="rect">
            <a:avLst/>
          </a:prstGeom>
        </p:spPr>
        <p:txBody>
          <a:bodyPr>
            <a:normAutofit/>
          </a:bodyPr>
          <a:lstStyle/>
          <a:p>
            <a:pPr>
              <a:lnSpc>
                <a:spcPct val="100000"/>
              </a:lnSpc>
              <a:spcBef>
                <a:spcPts val="1400"/>
              </a:spcBef>
            </a:pPr>
            <a:r>
              <a:rPr lang="en-US" sz="2400" dirty="0"/>
              <a:t>Explanation: </a:t>
            </a:r>
          </a:p>
          <a:p>
            <a:pPr lvl="1">
              <a:lnSpc>
                <a:spcPct val="100000"/>
              </a:lnSpc>
              <a:spcBef>
                <a:spcPts val="1400"/>
              </a:spcBef>
            </a:pPr>
            <a:r>
              <a:rPr lang="en-US" dirty="0"/>
              <a:t>Displaying the names of the unique launch sites in the space mission.</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0" name="Picture 9">
            <a:extLst>
              <a:ext uri="{FF2B5EF4-FFF2-40B4-BE49-F238E27FC236}">
                <a16:creationId xmlns:a16="http://schemas.microsoft.com/office/drawing/2014/main" id="{9BC88A79-A7A5-D45C-DD61-7A26B0BF5FC4}"/>
              </a:ext>
            </a:extLst>
          </p:cNvPr>
          <p:cNvPicPr>
            <a:picLocks noChangeAspect="1"/>
          </p:cNvPicPr>
          <p:nvPr/>
        </p:nvPicPr>
        <p:blipFill>
          <a:blip r:embed="rId3"/>
          <a:stretch>
            <a:fillRect/>
          </a:stretch>
        </p:blipFill>
        <p:spPr>
          <a:xfrm>
            <a:off x="770012" y="1721177"/>
            <a:ext cx="5455284" cy="35819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8010" y="5321735"/>
            <a:ext cx="10659962" cy="580301"/>
          </a:xfrm>
          <a:prstGeom prst="rect">
            <a:avLst/>
          </a:prstGeom>
        </p:spPr>
        <p:txBody>
          <a:bodyPr>
            <a:normAutofit/>
          </a:bodyPr>
          <a:lstStyle/>
          <a:p>
            <a:pPr>
              <a:lnSpc>
                <a:spcPct val="100000"/>
              </a:lnSpc>
              <a:spcBef>
                <a:spcPts val="1400"/>
              </a:spcBef>
            </a:pPr>
            <a:r>
              <a:rPr lang="en-US" sz="2400" dirty="0"/>
              <a:t>Explanation: Displaying 5 records where launch sites begin with the string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D70B763-AAFB-8C79-DBB1-4CDC2D6925EB}"/>
              </a:ext>
            </a:extLst>
          </p:cNvPr>
          <p:cNvPicPr>
            <a:picLocks noChangeAspect="1"/>
          </p:cNvPicPr>
          <p:nvPr/>
        </p:nvPicPr>
        <p:blipFill>
          <a:blip r:embed="rId3"/>
          <a:stretch>
            <a:fillRect/>
          </a:stretch>
        </p:blipFill>
        <p:spPr>
          <a:xfrm>
            <a:off x="798010" y="1536265"/>
            <a:ext cx="10659962" cy="365325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5014" y="3429000"/>
            <a:ext cx="9745589" cy="2092057"/>
          </a:xfrm>
          <a:prstGeom prst="rect">
            <a:avLst/>
          </a:prstGeom>
        </p:spPr>
        <p:txBody>
          <a:bodyPr>
            <a:normAutofit/>
          </a:bodyPr>
          <a:lstStyle/>
          <a:p>
            <a:pPr>
              <a:lnSpc>
                <a:spcPct val="100000"/>
              </a:lnSpc>
              <a:spcBef>
                <a:spcPts val="1400"/>
              </a:spcBef>
            </a:pPr>
            <a:r>
              <a:rPr lang="en-US" sz="2400" dirty="0"/>
              <a:t>Explanation: </a:t>
            </a:r>
          </a:p>
          <a:p>
            <a:pPr lvl="1">
              <a:lnSpc>
                <a:spcPct val="100000"/>
              </a:lnSpc>
              <a:spcBef>
                <a:spcPts val="1400"/>
              </a:spcBef>
            </a:pPr>
            <a:r>
              <a:rPr lang="en-US" dirty="0"/>
              <a:t>Displaying the total payload mass carried by boosters launched by NASA (CRS).</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16658FE-EEB4-7A60-5ADE-95640B7FC323}"/>
              </a:ext>
            </a:extLst>
          </p:cNvPr>
          <p:cNvPicPr>
            <a:picLocks noChangeAspect="1"/>
          </p:cNvPicPr>
          <p:nvPr/>
        </p:nvPicPr>
        <p:blipFill>
          <a:blip r:embed="rId3"/>
          <a:stretch>
            <a:fillRect/>
          </a:stretch>
        </p:blipFill>
        <p:spPr>
          <a:xfrm>
            <a:off x="865014" y="1563502"/>
            <a:ext cx="7440063" cy="167663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05170" y="3429000"/>
            <a:ext cx="9745589" cy="2318657"/>
          </a:xfrm>
          <a:prstGeom prst="rect">
            <a:avLst/>
          </a:prstGeom>
        </p:spPr>
        <p:txBody>
          <a:bodyPr>
            <a:normAutofit/>
          </a:bodyPr>
          <a:lstStyle/>
          <a:p>
            <a:pPr>
              <a:lnSpc>
                <a:spcPct val="100000"/>
              </a:lnSpc>
              <a:spcBef>
                <a:spcPts val="1400"/>
              </a:spcBef>
            </a:pPr>
            <a:r>
              <a:rPr lang="en-US" sz="2400" dirty="0"/>
              <a:t>Explanation: </a:t>
            </a:r>
          </a:p>
          <a:p>
            <a:pPr lvl="1">
              <a:lnSpc>
                <a:spcPct val="100000"/>
              </a:lnSpc>
              <a:spcBef>
                <a:spcPts val="1400"/>
              </a:spcBef>
            </a:pPr>
            <a:r>
              <a:rPr lang="en-US" dirty="0"/>
              <a:t>Displaying average payload mass carried by booster version F9 v1.1</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63D6035-790E-82B4-88C4-B16BE05C5E92}"/>
              </a:ext>
            </a:extLst>
          </p:cNvPr>
          <p:cNvPicPr>
            <a:picLocks noChangeAspect="1"/>
          </p:cNvPicPr>
          <p:nvPr/>
        </p:nvPicPr>
        <p:blipFill>
          <a:blip r:embed="rId3"/>
          <a:stretch>
            <a:fillRect/>
          </a:stretch>
        </p:blipFill>
        <p:spPr>
          <a:xfrm>
            <a:off x="770011" y="1455555"/>
            <a:ext cx="8011643" cy="171473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12383" y="3429000"/>
            <a:ext cx="9745589" cy="2280252"/>
          </a:xfrm>
          <a:prstGeom prst="rect">
            <a:avLst/>
          </a:prstGeom>
        </p:spPr>
        <p:txBody>
          <a:bodyPr lIns="91440" tIns="45720" rIns="91440" bIns="45720" anchor="t">
            <a:normAutofit/>
          </a:bodyPr>
          <a:lstStyle/>
          <a:p>
            <a:pPr>
              <a:lnSpc>
                <a:spcPct val="100000"/>
              </a:lnSpc>
              <a:spcBef>
                <a:spcPts val="1400"/>
              </a:spcBef>
            </a:pPr>
            <a:r>
              <a:rPr lang="en-US" sz="2400" dirty="0"/>
              <a:t>Explanation: </a:t>
            </a:r>
          </a:p>
          <a:p>
            <a:pPr lvl="1">
              <a:lnSpc>
                <a:spcPct val="100000"/>
              </a:lnSpc>
              <a:spcBef>
                <a:spcPts val="1400"/>
              </a:spcBef>
            </a:pPr>
            <a:r>
              <a:rPr lang="en-US" dirty="0"/>
              <a:t>Listing the date when the first successful landing outcome in ground pad was achieved.</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A49566E-78E0-BA8F-A2A3-797EBB6C9E5B}"/>
              </a:ext>
            </a:extLst>
          </p:cNvPr>
          <p:cNvPicPr>
            <a:picLocks noChangeAspect="1"/>
          </p:cNvPicPr>
          <p:nvPr/>
        </p:nvPicPr>
        <p:blipFill>
          <a:blip r:embed="rId3"/>
          <a:stretch>
            <a:fillRect/>
          </a:stretch>
        </p:blipFill>
        <p:spPr>
          <a:xfrm>
            <a:off x="915043" y="1529081"/>
            <a:ext cx="7630590" cy="163852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50130"/>
            <a:ext cx="10687961" cy="1253896"/>
          </a:xfrm>
          <a:prstGeom prst="rect">
            <a:avLst/>
          </a:prstGeom>
        </p:spPr>
        <p:txBody>
          <a:bodyPr lIns="91440" tIns="45720" rIns="91440" bIns="45720" anchor="t">
            <a:normAutofit/>
          </a:bodyPr>
          <a:lstStyle/>
          <a:p>
            <a:pPr>
              <a:lnSpc>
                <a:spcPct val="100000"/>
              </a:lnSpc>
              <a:spcBef>
                <a:spcPts val="1400"/>
              </a:spcBef>
            </a:pPr>
            <a:r>
              <a:rPr lang="en-US" sz="2400" dirty="0"/>
              <a:t>Explanation: Listing the names of the boosters which have success in drone ship and have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A84C03C-4DDE-617B-C70A-71AEB26F4D88}"/>
              </a:ext>
            </a:extLst>
          </p:cNvPr>
          <p:cNvPicPr>
            <a:picLocks noChangeAspect="1"/>
          </p:cNvPicPr>
          <p:nvPr/>
        </p:nvPicPr>
        <p:blipFill>
          <a:blip r:embed="rId3"/>
          <a:stretch>
            <a:fillRect/>
          </a:stretch>
        </p:blipFill>
        <p:spPr>
          <a:xfrm>
            <a:off x="825701" y="1477044"/>
            <a:ext cx="10459910" cy="308653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78982" y="1368730"/>
            <a:ext cx="2806629" cy="4808233"/>
          </a:xfrm>
          <a:prstGeom prst="rect">
            <a:avLst/>
          </a:prstGeom>
        </p:spPr>
        <p:txBody>
          <a:bodyPr>
            <a:normAutofit/>
          </a:bodyPr>
          <a:lstStyle/>
          <a:p>
            <a:pPr>
              <a:lnSpc>
                <a:spcPct val="100000"/>
              </a:lnSpc>
              <a:spcBef>
                <a:spcPts val="1400"/>
              </a:spcBef>
            </a:pPr>
            <a:r>
              <a:rPr lang="en-US" sz="2400" dirty="0"/>
              <a:t>Explanation:</a:t>
            </a:r>
          </a:p>
          <a:p>
            <a:pPr lvl="1">
              <a:lnSpc>
                <a:spcPct val="100000"/>
              </a:lnSpc>
              <a:spcBef>
                <a:spcPts val="1400"/>
              </a:spcBef>
            </a:pPr>
            <a:r>
              <a:rPr lang="en-US" dirty="0"/>
              <a:t>Listing the total number of successful and failure mission outcomes.</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F8406EF-7384-4497-8ED7-EDAB8D9AA02E}"/>
              </a:ext>
            </a:extLst>
          </p:cNvPr>
          <p:cNvPicPr>
            <a:picLocks noChangeAspect="1"/>
          </p:cNvPicPr>
          <p:nvPr/>
        </p:nvPicPr>
        <p:blipFill>
          <a:blip r:embed="rId3"/>
          <a:stretch>
            <a:fillRect/>
          </a:stretch>
        </p:blipFill>
        <p:spPr>
          <a:xfrm>
            <a:off x="911959" y="1368730"/>
            <a:ext cx="7344800" cy="505848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67751" y="1659185"/>
            <a:ext cx="2290221" cy="4351338"/>
          </a:xfrm>
          <a:prstGeom prst="rect">
            <a:avLst/>
          </a:prstGeom>
        </p:spPr>
        <p:txBody>
          <a:bodyPr>
            <a:normAutofit/>
          </a:bodyPr>
          <a:lstStyle/>
          <a:p>
            <a:pPr>
              <a:lnSpc>
                <a:spcPct val="100000"/>
              </a:lnSpc>
              <a:spcBef>
                <a:spcPts val="1400"/>
              </a:spcBef>
            </a:pPr>
            <a:r>
              <a:rPr lang="en-US" sz="2400" dirty="0"/>
              <a:t>Explanation: </a:t>
            </a:r>
          </a:p>
          <a:p>
            <a:pPr lvl="1">
              <a:lnSpc>
                <a:spcPct val="100000"/>
              </a:lnSpc>
              <a:spcBef>
                <a:spcPts val="1400"/>
              </a:spcBef>
            </a:pPr>
            <a:r>
              <a:rPr lang="en-US" dirty="0"/>
              <a:t>Listing the names of the booster versions which have carried the maximum payload mass.</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0D1C2BA-3D1B-7506-4945-DB9BA0BBE5DA}"/>
              </a:ext>
            </a:extLst>
          </p:cNvPr>
          <p:cNvPicPr>
            <a:picLocks noChangeAspect="1"/>
          </p:cNvPicPr>
          <p:nvPr/>
        </p:nvPicPr>
        <p:blipFill>
          <a:blip r:embed="rId3"/>
          <a:stretch>
            <a:fillRect/>
          </a:stretch>
        </p:blipFill>
        <p:spPr>
          <a:xfrm>
            <a:off x="734028" y="1476301"/>
            <a:ext cx="8350595" cy="435133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05745"/>
            <a:ext cx="9745589" cy="1771218"/>
          </a:xfrm>
          <a:prstGeom prst="rect">
            <a:avLst/>
          </a:prstGeom>
        </p:spPr>
        <p:txBody>
          <a:bodyPr lIns="91440" tIns="45720" rIns="91440" bIns="45720" anchor="t">
            <a:normAutofit/>
          </a:bodyPr>
          <a:lstStyle/>
          <a:p>
            <a:pPr>
              <a:lnSpc>
                <a:spcPct val="100000"/>
              </a:lnSpc>
              <a:spcBef>
                <a:spcPts val="1400"/>
              </a:spcBef>
            </a:pPr>
            <a:r>
              <a:rPr lang="en-US" sz="2400" dirty="0"/>
              <a:t>Explanation: </a:t>
            </a:r>
          </a:p>
          <a:p>
            <a:pPr lvl="1">
              <a:lnSpc>
                <a:spcPct val="100000"/>
              </a:lnSpc>
              <a:spcBef>
                <a:spcPts val="1400"/>
              </a:spcBef>
            </a:pPr>
            <a:r>
              <a:rPr lang="en-US" dirty="0"/>
              <a:t>Listing the failed landing outcomes in drone ship, their booster versions and launch site names for the months in year 2015</a:t>
            </a:r>
            <a:endParaRPr lang="en-US" sz="2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9FCF444-C340-9281-6613-F21C237FC16B}"/>
              </a:ext>
            </a:extLst>
          </p:cNvPr>
          <p:cNvPicPr>
            <a:picLocks noChangeAspect="1"/>
          </p:cNvPicPr>
          <p:nvPr/>
        </p:nvPicPr>
        <p:blipFill>
          <a:blip r:embed="rId3"/>
          <a:stretch>
            <a:fillRect/>
          </a:stretch>
        </p:blipFill>
        <p:spPr>
          <a:xfrm>
            <a:off x="874220" y="1574983"/>
            <a:ext cx="10583752" cy="234347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420003"/>
            <a:ext cx="10796556" cy="756959"/>
          </a:xfrm>
          <a:prstGeom prst="rect">
            <a:avLst/>
          </a:prstGeom>
        </p:spPr>
        <p:txBody>
          <a:bodyPr lIns="91440" tIns="45720" rIns="91440" bIns="45720" anchor="t"/>
          <a:lstStyle/>
          <a:p>
            <a:pPr>
              <a:lnSpc>
                <a:spcPct val="100000"/>
              </a:lnSpc>
              <a:spcBef>
                <a:spcPts val="1400"/>
              </a:spcBef>
            </a:pPr>
            <a:r>
              <a:rPr lang="en-US" sz="2000" dirty="0"/>
              <a:t>Explanation: Ranking the count of landing outcomes (such as Failure (drone ship) or Success (ground pad)) between the date 2010-06-04 and 2017-03-20 in descending order</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E6C01E2-1743-946B-7C9D-AD5C954EC1E6}"/>
              </a:ext>
            </a:extLst>
          </p:cNvPr>
          <p:cNvPicPr>
            <a:picLocks noChangeAspect="1"/>
          </p:cNvPicPr>
          <p:nvPr/>
        </p:nvPicPr>
        <p:blipFill>
          <a:blip r:embed="rId3"/>
          <a:stretch>
            <a:fillRect/>
          </a:stretch>
        </p:blipFill>
        <p:spPr>
          <a:xfrm>
            <a:off x="835961" y="1437997"/>
            <a:ext cx="10383699" cy="398200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13164"/>
            <a:ext cx="10687961" cy="451262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t>In this report, we predict whether the SpaceX Falcon 9 first stage will land successfully.</a:t>
            </a:r>
          </a:p>
          <a:p>
            <a:pPr>
              <a:lnSpc>
                <a:spcPct val="100000"/>
              </a:lnSpc>
              <a:spcBef>
                <a:spcPts val="1400"/>
              </a:spcBef>
            </a:pPr>
            <a:r>
              <a:rPr lang="en-US" sz="2400" dirty="0"/>
              <a:t>The main steps in this project include: </a:t>
            </a:r>
          </a:p>
          <a:p>
            <a:pPr marL="684000" lvl="1">
              <a:lnSpc>
                <a:spcPct val="100000"/>
              </a:lnSpc>
              <a:spcBef>
                <a:spcPts val="600"/>
              </a:spcBef>
            </a:pPr>
            <a:r>
              <a:rPr lang="en-US" sz="2000" dirty="0"/>
              <a:t>Data collection, wrangling, and formatting </a:t>
            </a:r>
          </a:p>
          <a:p>
            <a:pPr marL="684000" lvl="1">
              <a:lnSpc>
                <a:spcPct val="100000"/>
              </a:lnSpc>
              <a:spcBef>
                <a:spcPts val="600"/>
              </a:spcBef>
            </a:pPr>
            <a:r>
              <a:rPr lang="en-US" sz="2000" dirty="0"/>
              <a:t>Exploratory data analysis </a:t>
            </a:r>
          </a:p>
          <a:p>
            <a:pPr marL="684000" lvl="1">
              <a:lnSpc>
                <a:spcPct val="100000"/>
              </a:lnSpc>
              <a:spcBef>
                <a:spcPts val="600"/>
              </a:spcBef>
            </a:pPr>
            <a:r>
              <a:rPr lang="en-US" sz="2000" dirty="0"/>
              <a:t>Interactive data visualization </a:t>
            </a:r>
          </a:p>
          <a:p>
            <a:pPr marL="684000" lvl="1">
              <a:lnSpc>
                <a:spcPct val="100000"/>
              </a:lnSpc>
              <a:spcBef>
                <a:spcPts val="600"/>
              </a:spcBef>
            </a:pPr>
            <a:r>
              <a:rPr lang="en-US" sz="2000" dirty="0"/>
              <a:t>Machine learning prediction</a:t>
            </a:r>
            <a:endParaRPr lang="en-US" sz="2400" dirty="0"/>
          </a:p>
          <a:p>
            <a:pPr>
              <a:lnSpc>
                <a:spcPct val="100000"/>
              </a:lnSpc>
              <a:spcBef>
                <a:spcPts val="1400"/>
              </a:spcBef>
            </a:pPr>
            <a:r>
              <a:rPr lang="en-US" sz="2400" dirty="0"/>
              <a:t>In this report, it is also concluded that decision tree may be the best machine learning algorithm to predict if the Falcon 9 first stage will land successfully.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650182" y="1463227"/>
            <a:ext cx="4668423" cy="4713736"/>
          </a:xfrm>
          <a:prstGeom prst="rect">
            <a:avLst/>
          </a:prstGeom>
        </p:spPr>
        <p:txBody>
          <a:bodyPr lIns="91440" tIns="45720" rIns="91440" bIns="45720" anchor="t">
            <a:normAutofit fontScale="70000" lnSpcReduction="20000"/>
          </a:bodyPr>
          <a:lstStyle/>
          <a:p>
            <a:pPr>
              <a:lnSpc>
                <a:spcPct val="100000"/>
              </a:lnSpc>
              <a:spcBef>
                <a:spcPts val="1400"/>
              </a:spcBef>
            </a:pPr>
            <a:r>
              <a:rPr lang="en-US" sz="2600" dirty="0"/>
              <a:t>Explanation: </a:t>
            </a:r>
          </a:p>
          <a:p>
            <a:pPr lvl="1">
              <a:lnSpc>
                <a:spcPct val="100000"/>
              </a:lnSpc>
              <a:spcBef>
                <a:spcPts val="1400"/>
              </a:spcBef>
            </a:pPr>
            <a:r>
              <a:rPr lang="en-US" sz="2600" dirty="0"/>
              <a:t>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 </a:t>
            </a:r>
          </a:p>
          <a:p>
            <a:pPr lvl="1">
              <a:lnSpc>
                <a:spcPct val="100000"/>
              </a:lnSpc>
              <a:spcBef>
                <a:spcPts val="1400"/>
              </a:spcBef>
            </a:pPr>
            <a:r>
              <a:rPr lang="en-US" sz="2600" dirty="0"/>
              <a:t>All launch sites are in very close proximity to the coast, while launching rockets towards the ocean it </a:t>
            </a:r>
            <a:r>
              <a:rPr lang="en-US" sz="2600" dirty="0" err="1"/>
              <a:t>minimises</a:t>
            </a:r>
            <a:r>
              <a:rPr lang="en-US" sz="2600" dirty="0"/>
              <a:t> the risk of having any debris dropping or exploding near people.</a:t>
            </a:r>
            <a:endParaRPr lang="en-US" sz="34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379ADB6F-F28D-1B45-4CEA-9B35B6820E68}"/>
              </a:ext>
            </a:extLst>
          </p:cNvPr>
          <p:cNvPicPr>
            <a:picLocks noChangeAspect="1"/>
          </p:cNvPicPr>
          <p:nvPr/>
        </p:nvPicPr>
        <p:blipFill>
          <a:blip r:embed="rId3"/>
          <a:stretch>
            <a:fillRect/>
          </a:stretch>
        </p:blipFill>
        <p:spPr>
          <a:xfrm>
            <a:off x="873395" y="1463227"/>
            <a:ext cx="5630061" cy="476316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49538" y="1825625"/>
            <a:ext cx="4916384" cy="4351338"/>
          </a:xfrm>
          <a:prstGeom prst="rect">
            <a:avLst/>
          </a:prstGeom>
        </p:spPr>
        <p:txBody>
          <a:bodyPr lIns="91440" tIns="45720" rIns="91440" bIns="45720" anchor="t">
            <a:normAutofit/>
          </a:bodyPr>
          <a:lstStyle/>
          <a:p>
            <a:pPr>
              <a:lnSpc>
                <a:spcPct val="100000"/>
              </a:lnSpc>
              <a:spcBef>
                <a:spcPts val="1400"/>
              </a:spcBef>
            </a:pPr>
            <a:r>
              <a:rPr lang="en-US" sz="2400" dirty="0"/>
              <a:t>Explanation: </a:t>
            </a:r>
          </a:p>
          <a:p>
            <a:pPr lvl="1">
              <a:lnSpc>
                <a:spcPct val="100000"/>
              </a:lnSpc>
              <a:spcBef>
                <a:spcPts val="1400"/>
              </a:spcBef>
            </a:pPr>
            <a:r>
              <a:rPr lang="en-US" sz="2000" dirty="0"/>
              <a:t>From the </a:t>
            </a:r>
            <a:r>
              <a:rPr lang="en-US" sz="2000" dirty="0" err="1"/>
              <a:t>colour</a:t>
            </a:r>
            <a:r>
              <a:rPr lang="en-US" sz="2000" dirty="0"/>
              <a:t>-labeled markers we should be able to easily identify which launch sites have relatively high success rates.</a:t>
            </a:r>
          </a:p>
          <a:p>
            <a:pPr marL="457200" lvl="1" indent="0">
              <a:lnSpc>
                <a:spcPct val="100000"/>
              </a:lnSpc>
              <a:spcBef>
                <a:spcPts val="1400"/>
              </a:spcBef>
              <a:buNone/>
            </a:pPr>
            <a:r>
              <a:rPr lang="en-US" sz="2000" dirty="0"/>
              <a:t>	- Green Marker = Successful Launch </a:t>
            </a:r>
          </a:p>
          <a:p>
            <a:pPr marL="457200" lvl="1" indent="0">
              <a:lnSpc>
                <a:spcPct val="100000"/>
              </a:lnSpc>
              <a:spcBef>
                <a:spcPts val="1400"/>
              </a:spcBef>
              <a:buNone/>
            </a:pPr>
            <a:r>
              <a:rPr lang="en-US" sz="2000" dirty="0"/>
              <a:t>	- Red Marker = Failed Launch </a:t>
            </a:r>
          </a:p>
          <a:p>
            <a:pPr lvl="1">
              <a:lnSpc>
                <a:spcPct val="100000"/>
              </a:lnSpc>
              <a:spcBef>
                <a:spcPts val="1400"/>
              </a:spcBef>
            </a:pPr>
            <a:r>
              <a:rPr lang="en-US" sz="2000" dirty="0"/>
              <a:t>Launch Site KSC LC-39A has a very high Success Rate.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CA88BD1D-D1DB-61F6-2F88-9DF5DE1B78BB}"/>
              </a:ext>
            </a:extLst>
          </p:cNvPr>
          <p:cNvPicPr>
            <a:picLocks noChangeAspect="1"/>
          </p:cNvPicPr>
          <p:nvPr/>
        </p:nvPicPr>
        <p:blipFill>
          <a:blip r:embed="rId3"/>
          <a:srcRect t="3009"/>
          <a:stretch>
            <a:fillRect/>
          </a:stretch>
        </p:blipFill>
        <p:spPr>
          <a:xfrm>
            <a:off x="770011" y="1662544"/>
            <a:ext cx="4801270" cy="465680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899641" y="1690688"/>
            <a:ext cx="4558331" cy="4314825"/>
          </a:xfrm>
          <a:prstGeom prst="rect">
            <a:avLst/>
          </a:prstGeom>
        </p:spPr>
        <p:txBody>
          <a:bodyPr lIns="91440" tIns="45720" rIns="91440" bIns="45720" anchor="t">
            <a:normAutofit fontScale="92500" lnSpcReduction="20000"/>
          </a:bodyPr>
          <a:lstStyle/>
          <a:p>
            <a:pPr>
              <a:lnSpc>
                <a:spcPct val="100000"/>
              </a:lnSpc>
              <a:spcBef>
                <a:spcPts val="1400"/>
              </a:spcBef>
            </a:pPr>
            <a:r>
              <a:rPr lang="en-US" sz="2400" b="1" dirty="0"/>
              <a:t>Explanation: </a:t>
            </a:r>
          </a:p>
          <a:p>
            <a:pPr lvl="1">
              <a:lnSpc>
                <a:spcPct val="100000"/>
              </a:lnSpc>
              <a:spcBef>
                <a:spcPts val="1400"/>
              </a:spcBef>
            </a:pPr>
            <a:r>
              <a:rPr lang="en-US" sz="2000" dirty="0"/>
              <a:t>From the visual analysis of the launch site KSC LC-39A we can clearly see that it is: </a:t>
            </a:r>
          </a:p>
          <a:p>
            <a:pPr lvl="2">
              <a:lnSpc>
                <a:spcPct val="100000"/>
              </a:lnSpc>
              <a:spcBef>
                <a:spcPts val="1400"/>
              </a:spcBef>
              <a:buFontTx/>
              <a:buChar char="-"/>
            </a:pPr>
            <a:r>
              <a:rPr lang="en-US" sz="1600" dirty="0"/>
              <a:t>relative close to railway (15.23 km) </a:t>
            </a:r>
          </a:p>
          <a:p>
            <a:pPr lvl="2">
              <a:lnSpc>
                <a:spcPct val="100000"/>
              </a:lnSpc>
              <a:spcBef>
                <a:spcPts val="1400"/>
              </a:spcBef>
              <a:buFontTx/>
              <a:buChar char="-"/>
            </a:pPr>
            <a:r>
              <a:rPr lang="en-US" sz="1600" dirty="0"/>
              <a:t>relative close to highway (20.28 km)</a:t>
            </a:r>
          </a:p>
          <a:p>
            <a:pPr lvl="2">
              <a:lnSpc>
                <a:spcPct val="100000"/>
              </a:lnSpc>
              <a:spcBef>
                <a:spcPts val="1400"/>
              </a:spcBef>
              <a:buFontTx/>
              <a:buChar char="-"/>
            </a:pPr>
            <a:r>
              <a:rPr lang="en-US" sz="1600" dirty="0"/>
              <a:t>relative close to coastline (14.99 km)</a:t>
            </a:r>
          </a:p>
          <a:p>
            <a:pPr lvl="1">
              <a:lnSpc>
                <a:spcPct val="100000"/>
              </a:lnSpc>
              <a:spcBef>
                <a:spcPts val="1400"/>
              </a:spcBef>
            </a:pPr>
            <a:r>
              <a:rPr lang="en-US" sz="2000" dirty="0"/>
              <a:t>Also the launch site KSC LC-39A is relative close to its closest city Titusville (16.32 km).</a:t>
            </a:r>
          </a:p>
          <a:p>
            <a:pPr lvl="1">
              <a:lnSpc>
                <a:spcPct val="100000"/>
              </a:lnSpc>
              <a:spcBef>
                <a:spcPts val="1400"/>
              </a:spcBef>
            </a:pPr>
            <a:r>
              <a:rPr lang="en-US" sz="2000" dirty="0"/>
              <a:t>Failed rocket with its high speed can cover distances like 15-20 km in few seconds. It could be potentially dangerous to populated areas.</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4B7E2251-93F4-C092-C330-B746214155E0}"/>
              </a:ext>
            </a:extLst>
          </p:cNvPr>
          <p:cNvPicPr>
            <a:picLocks noChangeAspect="1"/>
          </p:cNvPicPr>
          <p:nvPr/>
        </p:nvPicPr>
        <p:blipFill>
          <a:blip r:embed="rId3"/>
          <a:srcRect t="2527"/>
          <a:stretch>
            <a:fillRect/>
          </a:stretch>
        </p:blipFill>
        <p:spPr>
          <a:xfrm>
            <a:off x="555106" y="1876300"/>
            <a:ext cx="6344535" cy="404853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524499"/>
            <a:ext cx="9745589" cy="1652464"/>
          </a:xfrm>
          <a:prstGeom prst="rect">
            <a:avLst/>
          </a:prstGeom>
        </p:spPr>
        <p:txBody>
          <a:bodyPr lIns="91440" tIns="45720" rIns="91440" bIns="45720" anchor="t">
            <a:normAutofit/>
          </a:bodyPr>
          <a:lstStyle/>
          <a:p>
            <a:pPr>
              <a:lnSpc>
                <a:spcPct val="100000"/>
              </a:lnSpc>
              <a:spcBef>
                <a:spcPts val="1400"/>
              </a:spcBef>
            </a:pPr>
            <a:r>
              <a:rPr lang="en-US" sz="2400" dirty="0"/>
              <a:t>Explanation:</a:t>
            </a:r>
          </a:p>
          <a:p>
            <a:pPr lvl="1">
              <a:lnSpc>
                <a:spcPct val="100000"/>
              </a:lnSpc>
              <a:spcBef>
                <a:spcPts val="1400"/>
              </a:spcBef>
            </a:pPr>
            <a:r>
              <a:rPr lang="en-US" dirty="0"/>
              <a:t>The chart clearly shows that from all the sites, KSC LC-39A has the most successful launches.</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D1D1FDCE-DB07-4693-33E9-14C731DB97AF}"/>
              </a:ext>
            </a:extLst>
          </p:cNvPr>
          <p:cNvPicPr>
            <a:picLocks noChangeAspect="1"/>
          </p:cNvPicPr>
          <p:nvPr/>
        </p:nvPicPr>
        <p:blipFill>
          <a:blip r:embed="rId3"/>
          <a:stretch>
            <a:fillRect/>
          </a:stretch>
        </p:blipFill>
        <p:spPr>
          <a:xfrm>
            <a:off x="770011" y="1418916"/>
            <a:ext cx="10717121" cy="310558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96248"/>
            <a:ext cx="10551583" cy="1129540"/>
          </a:xfrm>
          <a:prstGeom prst="rect">
            <a:avLst/>
          </a:prstGeom>
        </p:spPr>
        <p:txBody>
          <a:bodyPr lIns="91440" tIns="45720" rIns="91440" bIns="45720" anchor="t">
            <a:normAutofit fontScale="85000" lnSpcReduction="20000"/>
          </a:bodyPr>
          <a:lstStyle/>
          <a:p>
            <a:pPr>
              <a:lnSpc>
                <a:spcPct val="100000"/>
              </a:lnSpc>
              <a:spcBef>
                <a:spcPts val="1400"/>
              </a:spcBef>
            </a:pPr>
            <a:r>
              <a:rPr lang="en-US" sz="2400" dirty="0"/>
              <a:t>Explanation:</a:t>
            </a:r>
          </a:p>
          <a:p>
            <a:pPr lvl="1">
              <a:lnSpc>
                <a:spcPct val="100000"/>
              </a:lnSpc>
              <a:spcBef>
                <a:spcPts val="1400"/>
              </a:spcBef>
            </a:pPr>
            <a:r>
              <a:rPr lang="en-US" sz="2000" dirty="0"/>
              <a:t> </a:t>
            </a:r>
            <a:r>
              <a:rPr lang="en-US" sz="2600" dirty="0"/>
              <a:t>KSC LC-39A has the highest launch success rate (76.9%) with 10 successful and only 3 failed landings.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C62CA173-37D0-1595-7E33-CCA6E60EA01D}"/>
              </a:ext>
            </a:extLst>
          </p:cNvPr>
          <p:cNvPicPr>
            <a:picLocks noChangeAspect="1"/>
          </p:cNvPicPr>
          <p:nvPr/>
        </p:nvPicPr>
        <p:blipFill>
          <a:blip r:embed="rId3"/>
          <a:stretch>
            <a:fillRect/>
          </a:stretch>
        </p:blipFill>
        <p:spPr>
          <a:xfrm>
            <a:off x="798009" y="1374892"/>
            <a:ext cx="10659963" cy="313416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251365"/>
            <a:ext cx="10414662" cy="1925597"/>
          </a:xfrm>
          <a:prstGeom prst="rect">
            <a:avLst/>
          </a:prstGeom>
        </p:spPr>
        <p:txBody>
          <a:bodyPr lIns="91440" tIns="45720" rIns="91440" bIns="45720" anchor="t">
            <a:normAutofit/>
          </a:bodyPr>
          <a:lstStyle/>
          <a:p>
            <a:pPr>
              <a:lnSpc>
                <a:spcPct val="100000"/>
              </a:lnSpc>
              <a:spcBef>
                <a:spcPts val="1400"/>
              </a:spcBef>
            </a:pPr>
            <a:r>
              <a:rPr lang="en-US" sz="2400" dirty="0"/>
              <a:t>Explanation: </a:t>
            </a:r>
          </a:p>
          <a:p>
            <a:pPr lvl="1">
              <a:lnSpc>
                <a:spcPct val="100000"/>
              </a:lnSpc>
              <a:spcBef>
                <a:spcPts val="1400"/>
              </a:spcBef>
            </a:pPr>
            <a:r>
              <a:rPr lang="en-US" dirty="0"/>
              <a:t>The charts show that payloads between 2000 and 5500 kg have the highest success rate</a:t>
            </a:r>
            <a:endParaRPr lang="en-US" sz="20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271517C5-EFB5-5537-8F20-3FF8C7DC0309}"/>
              </a:ext>
            </a:extLst>
          </p:cNvPr>
          <p:cNvPicPr>
            <a:picLocks noChangeAspect="1"/>
          </p:cNvPicPr>
          <p:nvPr/>
        </p:nvPicPr>
        <p:blipFill>
          <a:blip r:embed="rId3"/>
          <a:stretch>
            <a:fillRect/>
          </a:stretch>
        </p:blipFill>
        <p:spPr>
          <a:xfrm>
            <a:off x="770011" y="1406317"/>
            <a:ext cx="5143901" cy="2400635"/>
          </a:xfrm>
          <a:prstGeom prst="rect">
            <a:avLst/>
          </a:prstGeom>
        </p:spPr>
      </p:pic>
      <p:pic>
        <p:nvPicPr>
          <p:cNvPr id="7" name="Picture 6">
            <a:extLst>
              <a:ext uri="{FF2B5EF4-FFF2-40B4-BE49-F238E27FC236}">
                <a16:creationId xmlns:a16="http://schemas.microsoft.com/office/drawing/2014/main" id="{F302A8CC-89FB-F4AE-DEF3-F3BDD054F846}"/>
              </a:ext>
            </a:extLst>
          </p:cNvPr>
          <p:cNvPicPr>
            <a:picLocks noChangeAspect="1"/>
          </p:cNvPicPr>
          <p:nvPr/>
        </p:nvPicPr>
        <p:blipFill>
          <a:blip r:embed="rId4"/>
          <a:stretch>
            <a:fillRect/>
          </a:stretch>
        </p:blipFill>
        <p:spPr>
          <a:xfrm>
            <a:off x="6278090" y="1406317"/>
            <a:ext cx="5371604" cy="240063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70396"/>
            <a:ext cx="5325989" cy="4323306"/>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dirty="0"/>
              <a:t>Explanation: </a:t>
            </a:r>
          </a:p>
          <a:p>
            <a:pPr lvl="1">
              <a:lnSpc>
                <a:spcPct val="100000"/>
              </a:lnSpc>
              <a:spcBef>
                <a:spcPts val="1400"/>
              </a:spcBef>
            </a:pPr>
            <a:r>
              <a:rPr lang="en-US" sz="2600" dirty="0"/>
              <a:t>Based on the scores of the Test Set, we can not confirm which method performs best. </a:t>
            </a:r>
          </a:p>
          <a:p>
            <a:pPr lvl="1">
              <a:lnSpc>
                <a:spcPct val="100000"/>
              </a:lnSpc>
              <a:spcBef>
                <a:spcPts val="1400"/>
              </a:spcBef>
            </a:pPr>
            <a:r>
              <a:rPr lang="en-US" sz="2600" dirty="0"/>
              <a:t>Same Test Set scores may be due to the small test sample size (18 samples). Therefore, we tested all methods based on the whole Dataset. </a:t>
            </a:r>
          </a:p>
          <a:p>
            <a:pPr lvl="1">
              <a:lnSpc>
                <a:spcPct val="100000"/>
              </a:lnSpc>
              <a:spcBef>
                <a:spcPts val="1400"/>
              </a:spcBef>
            </a:pPr>
            <a:r>
              <a:rPr lang="en-US" sz="2600" dirty="0"/>
              <a:t>The scores of the whole Dataset confirm that the best model is the Decision Tree Model. This model has not only higher scores, but also the highest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A0DB14E4-A67A-0A27-BCC9-5693E2E43A90}"/>
              </a:ext>
            </a:extLst>
          </p:cNvPr>
          <p:cNvPicPr>
            <a:picLocks noChangeAspect="1"/>
          </p:cNvPicPr>
          <p:nvPr/>
        </p:nvPicPr>
        <p:blipFill>
          <a:blip r:embed="rId3"/>
          <a:stretch>
            <a:fillRect/>
          </a:stretch>
        </p:blipFill>
        <p:spPr>
          <a:xfrm>
            <a:off x="6601425" y="1570396"/>
            <a:ext cx="5348500" cy="1858604"/>
          </a:xfrm>
          <a:prstGeom prst="rect">
            <a:avLst/>
          </a:prstGeom>
        </p:spPr>
      </p:pic>
      <p:pic>
        <p:nvPicPr>
          <p:cNvPr id="7" name="Picture 6">
            <a:extLst>
              <a:ext uri="{FF2B5EF4-FFF2-40B4-BE49-F238E27FC236}">
                <a16:creationId xmlns:a16="http://schemas.microsoft.com/office/drawing/2014/main" id="{3820E979-471B-06A4-71BC-CCAC201434A1}"/>
              </a:ext>
            </a:extLst>
          </p:cNvPr>
          <p:cNvPicPr>
            <a:picLocks noChangeAspect="1"/>
          </p:cNvPicPr>
          <p:nvPr/>
        </p:nvPicPr>
        <p:blipFill>
          <a:blip r:embed="rId4"/>
          <a:srcRect t="6552"/>
          <a:stretch>
            <a:fillRect/>
          </a:stretch>
        </p:blipFill>
        <p:spPr>
          <a:xfrm>
            <a:off x="6601425" y="3987908"/>
            <a:ext cx="5348500" cy="1603332"/>
          </a:xfrm>
          <a:prstGeom prst="rect">
            <a:avLst/>
          </a:prstGeom>
        </p:spPr>
      </p:pic>
      <p:sp>
        <p:nvSpPr>
          <p:cNvPr id="12" name="TextBox 11">
            <a:extLst>
              <a:ext uri="{FF2B5EF4-FFF2-40B4-BE49-F238E27FC236}">
                <a16:creationId xmlns:a16="http://schemas.microsoft.com/office/drawing/2014/main" id="{682C96A8-E59A-CE5C-24FE-A92F0DE1EC0D}"/>
              </a:ext>
            </a:extLst>
          </p:cNvPr>
          <p:cNvSpPr txBox="1"/>
          <p:nvPr/>
        </p:nvSpPr>
        <p:spPr>
          <a:xfrm>
            <a:off x="6601425" y="3515096"/>
            <a:ext cx="5325989" cy="369332"/>
          </a:xfrm>
          <a:prstGeom prst="rect">
            <a:avLst/>
          </a:prstGeom>
          <a:noFill/>
        </p:spPr>
        <p:txBody>
          <a:bodyPr wrap="square" rtlCol="0">
            <a:spAutoFit/>
          </a:bodyPr>
          <a:lstStyle/>
          <a:p>
            <a:r>
              <a:rPr lang="en-US" dirty="0"/>
              <a:t>Scores and Accuracy of the Test Set</a:t>
            </a:r>
            <a:endParaRPr lang="en-IN" dirty="0"/>
          </a:p>
        </p:txBody>
      </p:sp>
      <p:sp>
        <p:nvSpPr>
          <p:cNvPr id="13" name="TextBox 12">
            <a:extLst>
              <a:ext uri="{FF2B5EF4-FFF2-40B4-BE49-F238E27FC236}">
                <a16:creationId xmlns:a16="http://schemas.microsoft.com/office/drawing/2014/main" id="{AC810868-59BC-2A69-5D0D-BCE02955A112}"/>
              </a:ext>
            </a:extLst>
          </p:cNvPr>
          <p:cNvSpPr txBox="1"/>
          <p:nvPr/>
        </p:nvSpPr>
        <p:spPr>
          <a:xfrm>
            <a:off x="6709558" y="5591240"/>
            <a:ext cx="5217856" cy="369332"/>
          </a:xfrm>
          <a:prstGeom prst="rect">
            <a:avLst/>
          </a:prstGeom>
          <a:noFill/>
        </p:spPr>
        <p:txBody>
          <a:bodyPr wrap="square" rtlCol="0">
            <a:spAutoFit/>
          </a:bodyPr>
          <a:lstStyle/>
          <a:p>
            <a:r>
              <a:rPr lang="en-US" dirty="0"/>
              <a:t>Scores and Accuracy of the Entire Data Set</a:t>
            </a:r>
            <a:endParaRPr lang="en-IN" dirty="0"/>
          </a:p>
        </p:txBody>
      </p:sp>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882644" cy="3811588"/>
          </a:xfrm>
          <a:prstGeom prst="rect">
            <a:avLst/>
          </a:prstGeom>
        </p:spPr>
        <p:txBody>
          <a:bodyPr>
            <a:normAutofit/>
          </a:bodyPr>
          <a:lstStyle/>
          <a:p>
            <a:pPr>
              <a:lnSpc>
                <a:spcPct val="100000"/>
              </a:lnSpc>
              <a:spcBef>
                <a:spcPts val="1400"/>
              </a:spcBef>
            </a:pPr>
            <a:r>
              <a:rPr lang="en-US" sz="2400" dirty="0"/>
              <a:t>Explanation:</a:t>
            </a:r>
          </a:p>
          <a:p>
            <a:pPr lvl="1">
              <a:lnSpc>
                <a:spcPct val="100000"/>
              </a:lnSpc>
              <a:spcBef>
                <a:spcPts val="1400"/>
              </a:spcBef>
            </a:pPr>
            <a:r>
              <a:rPr lang="en-US" dirty="0"/>
              <a:t>Examining the confusion matrix, we see that logistic regression can distinguish between the different classes. We see that the major problem is false positives.</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0098B81-45B1-37D4-6F37-79C14A9EA0D7}"/>
              </a:ext>
            </a:extLst>
          </p:cNvPr>
          <p:cNvPicPr>
            <a:picLocks noChangeAspect="1"/>
          </p:cNvPicPr>
          <p:nvPr/>
        </p:nvPicPr>
        <p:blipFill>
          <a:blip r:embed="rId3"/>
          <a:stretch>
            <a:fillRect/>
          </a:stretch>
        </p:blipFill>
        <p:spPr>
          <a:xfrm>
            <a:off x="6027811" y="1784275"/>
            <a:ext cx="5315692" cy="416300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08166"/>
            <a:ext cx="10530113" cy="45174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t>Through this report, we can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a:t>
            </a:r>
          </a:p>
          <a:p>
            <a:pPr>
              <a:spcBef>
                <a:spcPts val="1400"/>
              </a:spcBef>
            </a:pPr>
            <a:r>
              <a:rPr lang="en-US" sz="2400" dirty="0"/>
              <a:t>The main question that we are trying to answer is, for a given set of features about a Falcon 9 rocket launch which include its payload mass, orbit type, launch site, and so on, will the first stage of the rocket land successfully?</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61112"/>
            <a:ext cx="10772805" cy="4351338"/>
          </a:xfrm>
          <a:prstGeom prst="rect">
            <a:avLst/>
          </a:prstGeom>
        </p:spPr>
        <p:txBody>
          <a:bodyPr>
            <a:normAutofit/>
          </a:bodyPr>
          <a:lstStyle/>
          <a:p>
            <a:pPr>
              <a:lnSpc>
                <a:spcPct val="100000"/>
              </a:lnSpc>
              <a:spcBef>
                <a:spcPts val="1400"/>
              </a:spcBef>
            </a:pPr>
            <a:r>
              <a:rPr lang="en-US" sz="2400" dirty="0"/>
              <a:t>Decision Tree Model is the best algorithm for this dataset. </a:t>
            </a:r>
          </a:p>
          <a:p>
            <a:pPr>
              <a:lnSpc>
                <a:spcPct val="100000"/>
              </a:lnSpc>
              <a:spcBef>
                <a:spcPts val="1400"/>
              </a:spcBef>
            </a:pPr>
            <a:r>
              <a:rPr lang="en-US" sz="2400" dirty="0"/>
              <a:t>Launches with a low payload mass show better results than launches with a larger payload mass. </a:t>
            </a:r>
          </a:p>
          <a:p>
            <a:pPr>
              <a:lnSpc>
                <a:spcPct val="100000"/>
              </a:lnSpc>
              <a:spcBef>
                <a:spcPts val="1400"/>
              </a:spcBef>
            </a:pPr>
            <a:r>
              <a:rPr lang="en-US" sz="2400" dirty="0"/>
              <a:t>Most of launch sites are in proximity to the Equator line and all the sites are in very close proximity to the coast. </a:t>
            </a:r>
          </a:p>
          <a:p>
            <a:pPr>
              <a:lnSpc>
                <a:spcPct val="100000"/>
              </a:lnSpc>
              <a:spcBef>
                <a:spcPts val="1400"/>
              </a:spcBef>
            </a:pPr>
            <a:r>
              <a:rPr lang="en-US" sz="2400" dirty="0"/>
              <a:t>The success rate of launches increases over the years. </a:t>
            </a:r>
          </a:p>
          <a:p>
            <a:pPr>
              <a:lnSpc>
                <a:spcPct val="100000"/>
              </a:lnSpc>
              <a:spcBef>
                <a:spcPts val="1400"/>
              </a:spcBef>
            </a:pPr>
            <a:r>
              <a:rPr lang="en-US" sz="2400" dirty="0"/>
              <a:t>KSC LC-39A has the highest success rate of the launches from all the sites. </a:t>
            </a:r>
          </a:p>
          <a:p>
            <a:pPr>
              <a:lnSpc>
                <a:spcPct val="100000"/>
              </a:lnSpc>
              <a:spcBef>
                <a:spcPts val="1400"/>
              </a:spcBef>
            </a:pPr>
            <a:r>
              <a:rPr lang="en-US" sz="2400" dirty="0"/>
              <a:t>Orbits ES-L1, GEO, HEO and SSO have 100% success rate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400" dirty="0"/>
              <a:t>Special Thanks to: Instructors, Coursera and IBM</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000" dirty="0"/>
              <a:t>Data collection, wrangling, and formatting, using: a) SpaceX API b) Web scraping</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8800" dirty="0"/>
              <a:t>Exploratory data analysis (EDA), using: a) Pandas and NumPy b) SQL</a:t>
            </a:r>
            <a:endParaRPr lang="en-US" sz="84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a:t>
            </a:r>
          </a:p>
          <a:p>
            <a:pPr lvl="1">
              <a:lnSpc>
                <a:spcPct val="120000"/>
              </a:lnSpc>
              <a:spcBef>
                <a:spcPts val="1400"/>
              </a:spcBef>
            </a:pPr>
            <a:r>
              <a:rPr lang="en-US" sz="8800" dirty="0"/>
              <a:t>Data visualization, using: a) Matplotlib and Seaborn b) Folium c) Dash</a:t>
            </a:r>
            <a:endParaRPr lang="en-US" sz="84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000" dirty="0"/>
              <a:t>Machine learning prediction, using a) Logistic regression b) Support vector machine (SVM) c) Decision tree d) K-nearest neighbors (KNN)</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54C2879-1B8E-3FC3-CA69-A0199B2BAD0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3F112-A8F3-7520-8222-3E26F7662421}"/>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F684DA06-DC51-0AC4-586D-24A73E025CCD}"/>
              </a:ext>
            </a:extLst>
          </p:cNvPr>
          <p:cNvSpPr txBox="1">
            <a:spLocks/>
          </p:cNvSpPr>
          <p:nvPr/>
        </p:nvSpPr>
        <p:spPr>
          <a:xfrm>
            <a:off x="770011" y="1580808"/>
            <a:ext cx="10104817" cy="5211877"/>
          </a:xfrm>
          <a:prstGeom prst="rect">
            <a:avLst/>
          </a:prstGeom>
        </p:spPr>
        <p:txBody>
          <a:bodyPr lIns="91440" tIns="45720" rIns="91440" bIns="45720" numCol="2"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400" dirty="0"/>
              <a:t>• SpaceX API </a:t>
            </a:r>
          </a:p>
          <a:p>
            <a:pPr lvl="1">
              <a:lnSpc>
                <a:spcPct val="120000"/>
              </a:lnSpc>
              <a:spcBef>
                <a:spcPts val="600"/>
              </a:spcBef>
            </a:pPr>
            <a:r>
              <a:rPr lang="en-US" sz="1400" dirty="0"/>
              <a:t>The API used is https://api.spacexdata.com/v4/rockets/. </a:t>
            </a:r>
          </a:p>
          <a:p>
            <a:pPr lvl="1">
              <a:lnSpc>
                <a:spcPct val="120000"/>
              </a:lnSpc>
              <a:spcBef>
                <a:spcPts val="600"/>
              </a:spcBef>
            </a:pPr>
            <a:r>
              <a:rPr lang="en-US" sz="1400" dirty="0"/>
              <a:t>The API provides data about many types of rocket launches done by SpaceX, the data is therefore filtered to include only Falcon 9 launches. </a:t>
            </a:r>
          </a:p>
          <a:p>
            <a:pPr lvl="1">
              <a:lnSpc>
                <a:spcPct val="120000"/>
              </a:lnSpc>
              <a:spcBef>
                <a:spcPts val="600"/>
              </a:spcBef>
            </a:pPr>
            <a:r>
              <a:rPr lang="en-US" sz="1400" dirty="0"/>
              <a:t>Every missing value in the data is replaced the mean the column that the missing value belongs to. </a:t>
            </a:r>
          </a:p>
          <a:p>
            <a:pPr lvl="1">
              <a:lnSpc>
                <a:spcPct val="120000"/>
              </a:lnSpc>
              <a:spcBef>
                <a:spcPts val="600"/>
              </a:spcBef>
            </a:pPr>
            <a:r>
              <a:rPr lang="en-US" sz="1400" dirty="0"/>
              <a:t>We end up with 90 rows or instances and 17 columns or features. The picture below shows the first few rows of the data:</a:t>
            </a:r>
          </a:p>
          <a:p>
            <a:pPr lvl="1">
              <a:lnSpc>
                <a:spcPct val="120000"/>
              </a:lnSpc>
              <a:spcBef>
                <a:spcPts val="600"/>
              </a:spcBef>
            </a:pPr>
            <a:endParaRPr lang="en-US" sz="1400" dirty="0">
              <a:solidFill>
                <a:schemeClr val="accent3">
                  <a:lumMod val="25000"/>
                </a:schemeClr>
              </a:solidFill>
              <a:latin typeface="Abadi"/>
            </a:endParaRPr>
          </a:p>
          <a:p>
            <a:pPr lvl="1">
              <a:lnSpc>
                <a:spcPct val="120000"/>
              </a:lnSpc>
              <a:spcBef>
                <a:spcPts val="600"/>
              </a:spcBef>
            </a:pPr>
            <a:endParaRPr lang="en-US" sz="1400" dirty="0">
              <a:solidFill>
                <a:schemeClr val="accent3">
                  <a:lumMod val="25000"/>
                </a:schemeClr>
              </a:solidFill>
              <a:latin typeface="Abadi"/>
            </a:endParaRPr>
          </a:p>
          <a:p>
            <a:pPr lvl="1">
              <a:lnSpc>
                <a:spcPct val="120000"/>
              </a:lnSpc>
              <a:spcBef>
                <a:spcPts val="600"/>
              </a:spcBef>
            </a:pPr>
            <a:endParaRPr lang="en-US" sz="1400" dirty="0">
              <a:solidFill>
                <a:schemeClr val="accent3">
                  <a:lumMod val="25000"/>
                </a:schemeClr>
              </a:solidFill>
              <a:latin typeface="Abadi"/>
            </a:endParaRPr>
          </a:p>
          <a:p>
            <a:pPr lvl="1">
              <a:lnSpc>
                <a:spcPct val="120000"/>
              </a:lnSpc>
              <a:spcBef>
                <a:spcPts val="600"/>
              </a:spcBef>
            </a:pPr>
            <a:endParaRPr lang="en-US" sz="1400" dirty="0">
              <a:solidFill>
                <a:schemeClr val="accent3">
                  <a:lumMod val="25000"/>
                </a:schemeClr>
              </a:solidFill>
              <a:latin typeface="Abadi"/>
            </a:endParaRPr>
          </a:p>
          <a:p>
            <a:pPr lvl="1">
              <a:lnSpc>
                <a:spcPct val="120000"/>
              </a:lnSpc>
              <a:spcBef>
                <a:spcPts val="600"/>
              </a:spcBef>
            </a:pPr>
            <a:endParaRPr lang="en-US" sz="1400" dirty="0">
              <a:solidFill>
                <a:schemeClr val="accent3">
                  <a:lumMod val="25000"/>
                </a:schemeClr>
              </a:solidFill>
              <a:latin typeface="Abadi"/>
            </a:endParaRPr>
          </a:p>
          <a:p>
            <a:pPr lvl="1">
              <a:lnSpc>
                <a:spcPct val="120000"/>
              </a:lnSpc>
              <a:spcBef>
                <a:spcPts val="600"/>
              </a:spcBef>
            </a:pPr>
            <a:endParaRPr lang="en-US" sz="1400" dirty="0">
              <a:solidFill>
                <a:schemeClr val="accent3">
                  <a:lumMod val="25000"/>
                </a:schemeClr>
              </a:solidFill>
              <a:latin typeface="Abadi"/>
            </a:endParaRPr>
          </a:p>
          <a:p>
            <a:pPr lvl="1">
              <a:lnSpc>
                <a:spcPct val="120000"/>
              </a:lnSpc>
              <a:spcBef>
                <a:spcPts val="600"/>
              </a:spcBef>
            </a:pPr>
            <a:r>
              <a:rPr lang="en-US" dirty="0"/>
              <a:t>Web scraping </a:t>
            </a:r>
          </a:p>
          <a:p>
            <a:pPr lvl="2">
              <a:lnSpc>
                <a:spcPct val="120000"/>
              </a:lnSpc>
              <a:spcBef>
                <a:spcPts val="600"/>
              </a:spcBef>
            </a:pPr>
            <a:r>
              <a:rPr lang="en-US" sz="1400" dirty="0"/>
              <a:t>The data is scraped from https://en.wikipedia.org/w/index.php?title=List_of_Falcon_9_and_Falcon_Heavy_launches&amp; </a:t>
            </a:r>
            <a:r>
              <a:rPr lang="en-US" sz="1400" dirty="0" err="1"/>
              <a:t>oldid</a:t>
            </a:r>
            <a:r>
              <a:rPr lang="en-US" sz="1400" dirty="0"/>
              <a:t>=1027686922 </a:t>
            </a:r>
          </a:p>
          <a:p>
            <a:pPr lvl="2">
              <a:lnSpc>
                <a:spcPct val="120000"/>
              </a:lnSpc>
              <a:spcBef>
                <a:spcPts val="600"/>
              </a:spcBef>
            </a:pPr>
            <a:r>
              <a:rPr lang="en-US" sz="1400" dirty="0"/>
              <a:t>The website contains only the data about Falcon 9 launches. </a:t>
            </a:r>
          </a:p>
          <a:p>
            <a:pPr lvl="2">
              <a:lnSpc>
                <a:spcPct val="120000"/>
              </a:lnSpc>
              <a:spcBef>
                <a:spcPts val="600"/>
              </a:spcBef>
            </a:pPr>
            <a:r>
              <a:rPr lang="en-US" sz="1400" dirty="0"/>
              <a:t>We end up with 121 rows or instances and 11 columns or features. The picture below shows the first few rows of the data:</a:t>
            </a:r>
          </a:p>
        </p:txBody>
      </p:sp>
      <p:sp>
        <p:nvSpPr>
          <p:cNvPr id="13" name="Title 1">
            <a:extLst>
              <a:ext uri="{FF2B5EF4-FFF2-40B4-BE49-F238E27FC236}">
                <a16:creationId xmlns:a16="http://schemas.microsoft.com/office/drawing/2014/main" id="{1326FE93-4185-BE5A-9E02-40393C5C9F8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defPPr>
              <a:defRPr lang="en-US"/>
            </a:defPPr>
            <a:lvl1pPr>
              <a:lnSpc>
                <a:spcPct val="90000"/>
              </a:lnSpc>
              <a:spcBef>
                <a:spcPct val="0"/>
              </a:spcBef>
              <a:buNone/>
              <a:defRPr sz="4000">
                <a:solidFill>
                  <a:srgbClr val="0B49CB"/>
                </a:solidFill>
                <a:latin typeface="Abadi"/>
                <a:ea typeface="IBM Plex Mono SemiBold" panose="020B0709050203000203" pitchFamily="49" charset="0"/>
                <a:cs typeface="IBM Plex Mono SemiBold" panose="020B0709050203000203" pitchFamily="49" charset="0"/>
              </a:defRPr>
            </a:lvl1pPr>
          </a:lstStyle>
          <a:p>
            <a:r>
              <a:rPr lang="en-US" dirty="0"/>
              <a:t>Data collection methodology</a:t>
            </a:r>
          </a:p>
        </p:txBody>
      </p:sp>
      <p:pic>
        <p:nvPicPr>
          <p:cNvPr id="3" name="Picture 2">
            <a:extLst>
              <a:ext uri="{FF2B5EF4-FFF2-40B4-BE49-F238E27FC236}">
                <a16:creationId xmlns:a16="http://schemas.microsoft.com/office/drawing/2014/main" id="{B68012E3-56F9-5854-1EDB-BA6D9E8C51E4}"/>
              </a:ext>
            </a:extLst>
          </p:cNvPr>
          <p:cNvPicPr>
            <a:picLocks noChangeAspect="1"/>
          </p:cNvPicPr>
          <p:nvPr/>
        </p:nvPicPr>
        <p:blipFill>
          <a:blip r:embed="rId4"/>
          <a:srcRect l="974"/>
          <a:stretch>
            <a:fillRect/>
          </a:stretch>
        </p:blipFill>
        <p:spPr>
          <a:xfrm>
            <a:off x="1" y="4990845"/>
            <a:ext cx="6096000" cy="1867155"/>
          </a:xfrm>
          <a:prstGeom prst="rect">
            <a:avLst/>
          </a:prstGeom>
        </p:spPr>
      </p:pic>
      <p:pic>
        <p:nvPicPr>
          <p:cNvPr id="6" name="Picture 5">
            <a:extLst>
              <a:ext uri="{FF2B5EF4-FFF2-40B4-BE49-F238E27FC236}">
                <a16:creationId xmlns:a16="http://schemas.microsoft.com/office/drawing/2014/main" id="{F0F60BFF-86DB-6242-20A1-BDC3FAA55396}"/>
              </a:ext>
            </a:extLst>
          </p:cNvPr>
          <p:cNvPicPr>
            <a:picLocks noChangeAspect="1"/>
          </p:cNvPicPr>
          <p:nvPr/>
        </p:nvPicPr>
        <p:blipFill>
          <a:blip r:embed="rId5"/>
          <a:stretch>
            <a:fillRect/>
          </a:stretch>
        </p:blipFill>
        <p:spPr>
          <a:xfrm>
            <a:off x="6096000" y="4995402"/>
            <a:ext cx="6095997" cy="1862597"/>
          </a:xfrm>
          <a:prstGeom prst="rect">
            <a:avLst/>
          </a:prstGeom>
        </p:spPr>
      </p:pic>
      <p:cxnSp>
        <p:nvCxnSpPr>
          <p:cNvPr id="9" name="Straight Connector 8">
            <a:extLst>
              <a:ext uri="{FF2B5EF4-FFF2-40B4-BE49-F238E27FC236}">
                <a16:creationId xmlns:a16="http://schemas.microsoft.com/office/drawing/2014/main" id="{816CFCE3-52D1-6C73-B547-FC9886285B0D}"/>
              </a:ext>
            </a:extLst>
          </p:cNvPr>
          <p:cNvCxnSpPr>
            <a:cxnSpLocks/>
          </p:cNvCxnSpPr>
          <p:nvPr/>
        </p:nvCxnSpPr>
        <p:spPr>
          <a:xfrm>
            <a:off x="6095999" y="1294410"/>
            <a:ext cx="2" cy="556359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06689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E8966A0-E815-FD20-FC26-B767FDE36F5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00AAC5-7016-2BF1-CD3F-057B0DC79AA2}"/>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E0F93CDE-2FD4-C5E7-C9F9-9ABAFB49E250}"/>
              </a:ext>
            </a:extLst>
          </p:cNvPr>
          <p:cNvSpPr txBox="1">
            <a:spLocks/>
          </p:cNvSpPr>
          <p:nvPr/>
        </p:nvSpPr>
        <p:spPr>
          <a:xfrm>
            <a:off x="770011" y="1294410"/>
            <a:ext cx="10515594" cy="5403273"/>
          </a:xfrm>
          <a:prstGeom prst="rect">
            <a:avLst/>
          </a:prstGeom>
        </p:spPr>
        <p:txBody>
          <a:bodyPr lIns="91440" tIns="45720" rIns="91440" bIns="45720" numCol="2"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600" b="1" dirty="0"/>
              <a:t>Pandas and NumPy </a:t>
            </a:r>
          </a:p>
          <a:p>
            <a:pPr lvl="1">
              <a:lnSpc>
                <a:spcPct val="120000"/>
              </a:lnSpc>
              <a:spcBef>
                <a:spcPts val="0"/>
              </a:spcBef>
            </a:pPr>
            <a:r>
              <a:rPr lang="en-US" dirty="0"/>
              <a:t>Functions from the Pandas and NumPy libraries are used to derive basic information about the data collected, which includes: </a:t>
            </a:r>
          </a:p>
          <a:p>
            <a:pPr lvl="2">
              <a:lnSpc>
                <a:spcPct val="120000"/>
              </a:lnSpc>
              <a:spcBef>
                <a:spcPts val="0"/>
              </a:spcBef>
            </a:pPr>
            <a:r>
              <a:rPr lang="en-US" dirty="0"/>
              <a:t>The number of launches on each launch site </a:t>
            </a:r>
          </a:p>
          <a:p>
            <a:pPr lvl="2">
              <a:lnSpc>
                <a:spcPct val="120000"/>
              </a:lnSpc>
              <a:spcBef>
                <a:spcPts val="0"/>
              </a:spcBef>
            </a:pPr>
            <a:r>
              <a:rPr lang="en-US" dirty="0"/>
              <a:t>The number of occurrences of each orbit </a:t>
            </a:r>
          </a:p>
          <a:p>
            <a:pPr lvl="2">
              <a:lnSpc>
                <a:spcPct val="120000"/>
              </a:lnSpc>
              <a:spcBef>
                <a:spcPts val="0"/>
              </a:spcBef>
            </a:pPr>
            <a:r>
              <a:rPr lang="en-US" dirty="0"/>
              <a:t>The number and occurrence of each mission outcome</a:t>
            </a:r>
          </a:p>
          <a:p>
            <a:pPr lvl="2">
              <a:lnSpc>
                <a:spcPct val="120000"/>
              </a:lnSpc>
              <a:spcBef>
                <a:spcPts val="0"/>
              </a:spcBef>
            </a:pPr>
            <a:endParaRPr lang="en-US" sz="2400" dirty="0"/>
          </a:p>
          <a:p>
            <a:pPr>
              <a:lnSpc>
                <a:spcPct val="120000"/>
              </a:lnSpc>
              <a:spcBef>
                <a:spcPts val="1400"/>
              </a:spcBef>
            </a:pPr>
            <a:r>
              <a:rPr lang="en-US" sz="3200" b="1" dirty="0"/>
              <a:t>SQL</a:t>
            </a:r>
          </a:p>
          <a:p>
            <a:pPr lvl="1">
              <a:lnSpc>
                <a:spcPct val="100000"/>
              </a:lnSpc>
              <a:spcBef>
                <a:spcPts val="0"/>
              </a:spcBef>
            </a:pPr>
            <a:r>
              <a:rPr lang="en-US" dirty="0"/>
              <a:t>The data is queried using SQL to answer several questions about the data such as: </a:t>
            </a:r>
          </a:p>
          <a:p>
            <a:pPr lvl="2">
              <a:lnSpc>
                <a:spcPct val="100000"/>
              </a:lnSpc>
              <a:spcBef>
                <a:spcPts val="0"/>
              </a:spcBef>
            </a:pPr>
            <a:r>
              <a:rPr lang="en-US" dirty="0"/>
              <a:t>The names of the unique launch sites in the space mission</a:t>
            </a:r>
          </a:p>
          <a:p>
            <a:pPr lvl="2">
              <a:lnSpc>
                <a:spcPct val="100000"/>
              </a:lnSpc>
              <a:spcBef>
                <a:spcPts val="0"/>
              </a:spcBef>
            </a:pPr>
            <a:r>
              <a:rPr lang="en-US" dirty="0"/>
              <a:t>The total payload mass carried by boosters launched by NASA (CRS) </a:t>
            </a:r>
          </a:p>
          <a:p>
            <a:pPr lvl="2">
              <a:lnSpc>
                <a:spcPct val="120000"/>
              </a:lnSpc>
              <a:spcBef>
                <a:spcPts val="0"/>
              </a:spcBef>
            </a:pPr>
            <a:r>
              <a:rPr lang="en-US" sz="1800" dirty="0"/>
              <a:t>The average payload mass carried by booster version F9 v1.1</a:t>
            </a:r>
          </a:p>
          <a:p>
            <a:pPr lvl="2">
              <a:lnSpc>
                <a:spcPct val="120000"/>
              </a:lnSpc>
              <a:spcBef>
                <a:spcPts val="0"/>
              </a:spcBef>
            </a:pPr>
            <a:endParaRPr lang="en-US" sz="1400" dirty="0"/>
          </a:p>
          <a:p>
            <a:pPr marL="914400" lvl="2" indent="0">
              <a:lnSpc>
                <a:spcPct val="120000"/>
              </a:lnSpc>
              <a:spcBef>
                <a:spcPts val="0"/>
              </a:spcBef>
              <a:buNone/>
            </a:pPr>
            <a:endParaRPr lang="en-US" sz="1400" dirty="0"/>
          </a:p>
        </p:txBody>
      </p:sp>
      <p:sp>
        <p:nvSpPr>
          <p:cNvPr id="13" name="Title 1">
            <a:extLst>
              <a:ext uri="{FF2B5EF4-FFF2-40B4-BE49-F238E27FC236}">
                <a16:creationId xmlns:a16="http://schemas.microsoft.com/office/drawing/2014/main" id="{7B5804FA-BC4A-9338-9205-DE7B5D199C2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defPPr>
              <a:defRPr lang="en-US"/>
            </a:defPPr>
            <a:lvl1pPr>
              <a:lnSpc>
                <a:spcPct val="90000"/>
              </a:lnSpc>
              <a:spcBef>
                <a:spcPct val="0"/>
              </a:spcBef>
              <a:buNone/>
              <a:defRPr sz="4000">
                <a:solidFill>
                  <a:srgbClr val="0B49CB"/>
                </a:solidFill>
                <a:latin typeface="Abadi"/>
                <a:ea typeface="IBM Plex Mono SemiBold" panose="020B0709050203000203" pitchFamily="49" charset="0"/>
                <a:cs typeface="IBM Plex Mono SemiBold" panose="020B0709050203000203" pitchFamily="49" charset="0"/>
              </a:defRPr>
            </a:lvl1pPr>
          </a:lstStyle>
          <a:p>
            <a:r>
              <a:rPr lang="en-US" dirty="0"/>
              <a:t>Exploratory data analysis (EDA)</a:t>
            </a:r>
          </a:p>
        </p:txBody>
      </p:sp>
      <p:cxnSp>
        <p:nvCxnSpPr>
          <p:cNvPr id="9" name="Straight Connector 8">
            <a:extLst>
              <a:ext uri="{FF2B5EF4-FFF2-40B4-BE49-F238E27FC236}">
                <a16:creationId xmlns:a16="http://schemas.microsoft.com/office/drawing/2014/main" id="{DC7DD02B-A73D-63B0-478E-AFCD7F75071C}"/>
              </a:ext>
            </a:extLst>
          </p:cNvPr>
          <p:cNvCxnSpPr>
            <a:cxnSpLocks/>
          </p:cNvCxnSpPr>
          <p:nvPr/>
        </p:nvCxnSpPr>
        <p:spPr>
          <a:xfrm>
            <a:off x="5905994" y="1294410"/>
            <a:ext cx="2" cy="556359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73862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44A05F2-A99B-5174-7A2D-6C98B2F345A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73E081-6980-BD4C-8BA1-071B9B90797E}"/>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7" name="Content Placeholder 2">
            <a:extLst>
              <a:ext uri="{FF2B5EF4-FFF2-40B4-BE49-F238E27FC236}">
                <a16:creationId xmlns:a16="http://schemas.microsoft.com/office/drawing/2014/main" id="{C54C6D65-8FA8-247B-A370-F3F72C44EC19}"/>
              </a:ext>
            </a:extLst>
          </p:cNvPr>
          <p:cNvSpPr txBox="1">
            <a:spLocks/>
          </p:cNvSpPr>
          <p:nvPr/>
        </p:nvSpPr>
        <p:spPr>
          <a:xfrm>
            <a:off x="770011" y="1294410"/>
            <a:ext cx="10515594" cy="5403273"/>
          </a:xfrm>
          <a:prstGeom prst="rect">
            <a:avLst/>
          </a:prstGeom>
        </p:spPr>
        <p:txBody>
          <a:bodyPr lIns="91440" tIns="45720" rIns="91440" bIns="45720" numCol="2"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3600" b="1" dirty="0"/>
              <a:t>Matplotlib and Seaborn </a:t>
            </a:r>
          </a:p>
          <a:p>
            <a:pPr lvl="1">
              <a:lnSpc>
                <a:spcPct val="100000"/>
              </a:lnSpc>
              <a:spcBef>
                <a:spcPts val="0"/>
              </a:spcBef>
            </a:pPr>
            <a:r>
              <a:rPr lang="en-US" dirty="0"/>
              <a:t>Functions from the Matplotlib and Seaborn libraries are used to visualize the data through scatterplots, bar charts, and line charts. </a:t>
            </a:r>
          </a:p>
          <a:p>
            <a:pPr lvl="1">
              <a:lnSpc>
                <a:spcPct val="100000"/>
              </a:lnSpc>
              <a:spcBef>
                <a:spcPts val="0"/>
              </a:spcBef>
            </a:pPr>
            <a:r>
              <a:rPr lang="en-US" dirty="0"/>
              <a:t>The plots and charts are used to understand more about the relationships between several features, such as: </a:t>
            </a:r>
          </a:p>
          <a:p>
            <a:pPr lvl="2">
              <a:lnSpc>
                <a:spcPct val="100000"/>
              </a:lnSpc>
              <a:spcBef>
                <a:spcPts val="0"/>
              </a:spcBef>
            </a:pPr>
            <a:r>
              <a:rPr lang="en-US" dirty="0"/>
              <a:t>The relationship between flight number and launch site</a:t>
            </a:r>
          </a:p>
          <a:p>
            <a:pPr lvl="2">
              <a:lnSpc>
                <a:spcPct val="100000"/>
              </a:lnSpc>
              <a:spcBef>
                <a:spcPts val="0"/>
              </a:spcBef>
            </a:pPr>
            <a:r>
              <a:rPr lang="en-US" dirty="0"/>
              <a:t>The relationship between payload mass and launch site </a:t>
            </a:r>
          </a:p>
          <a:p>
            <a:pPr lvl="2">
              <a:lnSpc>
                <a:spcPct val="100000"/>
              </a:lnSpc>
              <a:spcBef>
                <a:spcPts val="0"/>
              </a:spcBef>
            </a:pPr>
            <a:r>
              <a:rPr lang="en-US" dirty="0"/>
              <a:t>The relationship between success rate and orbit type</a:t>
            </a:r>
          </a:p>
          <a:p>
            <a:pPr lvl="1">
              <a:lnSpc>
                <a:spcPct val="100000"/>
              </a:lnSpc>
              <a:spcBef>
                <a:spcPts val="0"/>
              </a:spcBef>
            </a:pPr>
            <a:endParaRPr lang="en-US" b="1" dirty="0"/>
          </a:p>
          <a:p>
            <a:pPr lvl="1">
              <a:lnSpc>
                <a:spcPct val="100000"/>
              </a:lnSpc>
              <a:spcBef>
                <a:spcPts val="0"/>
              </a:spcBef>
            </a:pPr>
            <a:endParaRPr lang="en-US" b="1" dirty="0"/>
          </a:p>
          <a:p>
            <a:pPr lvl="1">
              <a:lnSpc>
                <a:spcPct val="100000"/>
              </a:lnSpc>
              <a:spcBef>
                <a:spcPts val="0"/>
              </a:spcBef>
            </a:pPr>
            <a:endParaRPr lang="en-US" b="1" dirty="0"/>
          </a:p>
          <a:p>
            <a:pPr lvl="1">
              <a:lnSpc>
                <a:spcPct val="100000"/>
              </a:lnSpc>
              <a:spcBef>
                <a:spcPts val="0"/>
              </a:spcBef>
            </a:pPr>
            <a:endParaRPr lang="en-US" b="1" dirty="0"/>
          </a:p>
          <a:p>
            <a:pPr lvl="1">
              <a:lnSpc>
                <a:spcPct val="100000"/>
              </a:lnSpc>
              <a:spcBef>
                <a:spcPts val="0"/>
              </a:spcBef>
            </a:pPr>
            <a:endParaRPr lang="en-US" b="1" dirty="0"/>
          </a:p>
          <a:p>
            <a:pPr>
              <a:lnSpc>
                <a:spcPct val="100000"/>
              </a:lnSpc>
              <a:spcBef>
                <a:spcPts val="0"/>
              </a:spcBef>
            </a:pPr>
            <a:r>
              <a:rPr lang="en-US" b="1" dirty="0"/>
              <a:t>Folium </a:t>
            </a:r>
          </a:p>
          <a:p>
            <a:pPr lvl="1">
              <a:lnSpc>
                <a:spcPct val="100000"/>
              </a:lnSpc>
              <a:spcBef>
                <a:spcPts val="0"/>
              </a:spcBef>
            </a:pPr>
            <a:r>
              <a:rPr lang="en-US" sz="2200" dirty="0"/>
              <a:t>Functions from the Folium libraries are used to visualize the data through interactive maps. </a:t>
            </a:r>
          </a:p>
          <a:p>
            <a:pPr lvl="1">
              <a:lnSpc>
                <a:spcPct val="100000"/>
              </a:lnSpc>
              <a:spcBef>
                <a:spcPts val="0"/>
              </a:spcBef>
            </a:pPr>
            <a:r>
              <a:rPr lang="en-US" sz="2200" dirty="0"/>
              <a:t>The Folium library is used to:</a:t>
            </a:r>
          </a:p>
          <a:p>
            <a:pPr lvl="2">
              <a:lnSpc>
                <a:spcPct val="100000"/>
              </a:lnSpc>
              <a:spcBef>
                <a:spcPts val="0"/>
              </a:spcBef>
            </a:pPr>
            <a:r>
              <a:rPr lang="en-US" sz="1800" dirty="0"/>
              <a:t>Mark all launch sites on a map</a:t>
            </a:r>
          </a:p>
          <a:p>
            <a:pPr lvl="2">
              <a:lnSpc>
                <a:spcPct val="100000"/>
              </a:lnSpc>
              <a:spcBef>
                <a:spcPts val="0"/>
              </a:spcBef>
            </a:pPr>
            <a:r>
              <a:rPr lang="en-US" sz="1800" dirty="0"/>
              <a:t>Mark the succeeded launches and failed launches for each site on the map</a:t>
            </a:r>
          </a:p>
          <a:p>
            <a:pPr lvl="2">
              <a:lnSpc>
                <a:spcPct val="100000"/>
              </a:lnSpc>
              <a:spcBef>
                <a:spcPts val="0"/>
              </a:spcBef>
            </a:pPr>
            <a:r>
              <a:rPr lang="en-US" sz="1800" dirty="0"/>
              <a:t>Mark the distances between a launch site to its proximities such as the nearest city, railway, or highway</a:t>
            </a:r>
          </a:p>
          <a:p>
            <a:pPr lvl="3">
              <a:lnSpc>
                <a:spcPct val="100000"/>
              </a:lnSpc>
              <a:spcBef>
                <a:spcPts val="0"/>
              </a:spcBef>
            </a:pPr>
            <a:endParaRPr lang="en-US" sz="1600" dirty="0"/>
          </a:p>
          <a:p>
            <a:pPr>
              <a:lnSpc>
                <a:spcPct val="100000"/>
              </a:lnSpc>
              <a:spcBef>
                <a:spcPts val="0"/>
              </a:spcBef>
            </a:pPr>
            <a:r>
              <a:rPr lang="en-US" sz="2400" b="1" dirty="0"/>
              <a:t>Dash</a:t>
            </a:r>
            <a:r>
              <a:rPr lang="en-US" sz="2600" dirty="0"/>
              <a:t> </a:t>
            </a:r>
          </a:p>
          <a:p>
            <a:pPr lvl="1">
              <a:lnSpc>
                <a:spcPct val="100000"/>
              </a:lnSpc>
              <a:spcBef>
                <a:spcPts val="0"/>
              </a:spcBef>
            </a:pPr>
            <a:r>
              <a:rPr lang="en-US" sz="1700" dirty="0"/>
              <a:t>Functions from Dash are used to generate an interactive site where we can toggle the input using a dropdown menu and a range slider. </a:t>
            </a:r>
          </a:p>
          <a:p>
            <a:pPr lvl="1">
              <a:lnSpc>
                <a:spcPct val="100000"/>
              </a:lnSpc>
              <a:spcBef>
                <a:spcPts val="0"/>
              </a:spcBef>
            </a:pPr>
            <a:r>
              <a:rPr lang="en-US" sz="1700" dirty="0"/>
              <a:t>Using a pie chart and a scatterplot, the interactive site shows: </a:t>
            </a:r>
          </a:p>
          <a:p>
            <a:pPr lvl="2">
              <a:lnSpc>
                <a:spcPct val="100000"/>
              </a:lnSpc>
              <a:spcBef>
                <a:spcPts val="0"/>
              </a:spcBef>
            </a:pPr>
            <a:r>
              <a:rPr lang="en-US" sz="1800" dirty="0"/>
              <a:t>The total success launches from each launch site </a:t>
            </a:r>
          </a:p>
          <a:p>
            <a:pPr lvl="2">
              <a:lnSpc>
                <a:spcPct val="100000"/>
              </a:lnSpc>
              <a:spcBef>
                <a:spcPts val="0"/>
              </a:spcBef>
            </a:pPr>
            <a:r>
              <a:rPr lang="en-US" sz="1800" dirty="0"/>
              <a:t>The correlation between payload mass and mission outcome (success or failure) for each launch site</a:t>
            </a:r>
          </a:p>
        </p:txBody>
      </p:sp>
      <p:cxnSp>
        <p:nvCxnSpPr>
          <p:cNvPr id="9" name="Straight Connector 8">
            <a:extLst>
              <a:ext uri="{FF2B5EF4-FFF2-40B4-BE49-F238E27FC236}">
                <a16:creationId xmlns:a16="http://schemas.microsoft.com/office/drawing/2014/main" id="{77CD4F72-41F2-C95B-B31E-08877EF8DBE6}"/>
              </a:ext>
            </a:extLst>
          </p:cNvPr>
          <p:cNvCxnSpPr>
            <a:cxnSpLocks/>
            <a:stCxn id="7" idx="0"/>
          </p:cNvCxnSpPr>
          <p:nvPr/>
        </p:nvCxnSpPr>
        <p:spPr>
          <a:xfrm>
            <a:off x="6027808" y="1294410"/>
            <a:ext cx="0" cy="556359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itle 1">
            <a:extLst>
              <a:ext uri="{FF2B5EF4-FFF2-40B4-BE49-F238E27FC236}">
                <a16:creationId xmlns:a16="http://schemas.microsoft.com/office/drawing/2014/main" id="{5F54B32D-1F21-C96E-43BC-78B4BCBF94CA}"/>
              </a:ext>
            </a:extLst>
          </p:cNvPr>
          <p:cNvSpPr txBox="1">
            <a:spLocks/>
          </p:cNvSpPr>
          <p:nvPr/>
        </p:nvSpPr>
        <p:spPr>
          <a:xfrm>
            <a:off x="770011" y="585044"/>
            <a:ext cx="4936077" cy="54904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000">
                <a:solidFill>
                  <a:srgbClr val="0B49CB"/>
                </a:solidFill>
                <a:latin typeface="Abadi"/>
                <a:ea typeface="IBM Plex Mono SemiBold" panose="020B0709050203000203" pitchFamily="49" charset="0"/>
                <a:cs typeface="IBM Plex Mono SemiBold" panose="020B0709050203000203" pitchFamily="49" charset="0"/>
              </a:defRPr>
            </a:lvl1pPr>
          </a:lstStyle>
          <a:p>
            <a:r>
              <a:rPr lang="en-US" sz="3200" dirty="0"/>
              <a:t>Data Visualization</a:t>
            </a:r>
          </a:p>
        </p:txBody>
      </p:sp>
    </p:spTree>
    <p:extLst>
      <p:ext uri="{BB962C8B-B14F-4D97-AF65-F5344CB8AC3E}">
        <p14:creationId xmlns:p14="http://schemas.microsoft.com/office/powerpoint/2010/main" val="423688180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150</TotalTime>
  <Words>2075</Words>
  <Application>Microsoft Office PowerPoint</Application>
  <PresentationFormat>Widescreen</PresentationFormat>
  <Paragraphs>252</Paragraphs>
  <Slides>42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ishanee414@gmail.com</cp:lastModifiedBy>
  <cp:revision>199</cp:revision>
  <dcterms:created xsi:type="dcterms:W3CDTF">2021-04-29T18:58:34Z</dcterms:created>
  <dcterms:modified xsi:type="dcterms:W3CDTF">2025-06-18T22:09:28Z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